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257" r:id="rId2"/>
    <p:sldId id="259" r:id="rId3"/>
    <p:sldId id="262" r:id="rId4"/>
    <p:sldId id="258"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69"/>
    <p:restoredTop sz="77388"/>
  </p:normalViewPr>
  <p:slideViewPr>
    <p:cSldViewPr snapToGrid="0" snapToObjects="1">
      <p:cViewPr varScale="1">
        <p:scale>
          <a:sx n="94" d="100"/>
          <a:sy n="94" d="100"/>
        </p:scale>
        <p:origin x="1456" y="192"/>
      </p:cViewPr>
      <p:guideLst/>
    </p:cSldViewPr>
  </p:slideViewPr>
  <p:notesTextViewPr>
    <p:cViewPr>
      <p:scale>
        <a:sx n="1" d="1"/>
        <a:sy n="1" d="1"/>
      </p:scale>
      <p:origin x="0" y="0"/>
    </p:cViewPr>
  </p:notesTextViewPr>
  <p:notesViewPr>
    <p:cSldViewPr snapToGrid="0" snapToObjects="1">
      <p:cViewPr varScale="1">
        <p:scale>
          <a:sx n="83" d="100"/>
          <a:sy n="83" d="100"/>
        </p:scale>
        <p:origin x="3352"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048A16-6828-8A41-85DD-B7E62C6C3859}" type="datetimeFigureOut">
              <a:rPr lang="en-US" smtClean="0"/>
              <a:t>2/28/21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E63FC0-ECDC-FE43-BE70-2BB01FC03DA9}" type="slidenum">
              <a:rPr lang="en-US" smtClean="0"/>
              <a:t>‹#›</a:t>
            </a:fld>
            <a:endParaRPr lang="en-US"/>
          </a:p>
        </p:txBody>
      </p:sp>
    </p:spTree>
    <p:extLst>
      <p:ext uri="{BB962C8B-B14F-4D97-AF65-F5344CB8AC3E}">
        <p14:creationId xmlns:p14="http://schemas.microsoft.com/office/powerpoint/2010/main" val="907363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a:t>
            </a:r>
            <a:r>
              <a:rPr lang="en-US" baseline="0" dirty="0" err="1"/>
              <a:t>powerpoint</a:t>
            </a:r>
            <a:r>
              <a:rPr lang="en-US" baseline="0" dirty="0"/>
              <a:t> presentation is to give a little insight about the role of </a:t>
            </a:r>
            <a:r>
              <a:rPr lang="en-US" baseline="0" dirty="0" err="1"/>
              <a:t>NGOs’s</a:t>
            </a:r>
            <a:r>
              <a:rPr lang="en-US" baseline="0" dirty="0"/>
              <a:t> in society, and about how all young people have a voice to be heard and a role to play in society, in tackling various social issues that we face, here in northern Ireland, and around the world. This presentation forms an introductory session to the five classes that have been created in this series. </a:t>
            </a:r>
            <a:endParaRPr lang="en-US" dirty="0"/>
          </a:p>
        </p:txBody>
      </p:sp>
      <p:sp>
        <p:nvSpPr>
          <p:cNvPr id="4" name="Slide Number Placeholder 3"/>
          <p:cNvSpPr>
            <a:spLocks noGrp="1"/>
          </p:cNvSpPr>
          <p:nvPr>
            <p:ph type="sldNum" sz="quarter" idx="10"/>
          </p:nvPr>
        </p:nvSpPr>
        <p:spPr/>
        <p:txBody>
          <a:bodyPr/>
          <a:lstStyle/>
          <a:p>
            <a:fld id="{33B7E933-87B4-584E-BFD4-4067255DD0F3}" type="slidenum">
              <a:rPr lang="en-US" smtClean="0"/>
              <a:t>1</a:t>
            </a:fld>
            <a:endParaRPr lang="en-US"/>
          </a:p>
        </p:txBody>
      </p:sp>
    </p:spTree>
    <p:extLst>
      <p:ext uri="{BB962C8B-B14F-4D97-AF65-F5344CB8AC3E}">
        <p14:creationId xmlns:p14="http://schemas.microsoft.com/office/powerpoint/2010/main" val="776445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a:t>
            </a:r>
            <a:r>
              <a:rPr lang="en-US" baseline="0" dirty="0"/>
              <a:t> of the key things we were looking at in the series, is this idea of inequality.</a:t>
            </a:r>
          </a:p>
          <a:p>
            <a:r>
              <a:rPr lang="en-US" baseline="0" dirty="0"/>
              <a:t>Share Uganda works in tackling the healthcare inequality around the world, but there are so many different sources and types.</a:t>
            </a:r>
          </a:p>
          <a:p>
            <a:r>
              <a:rPr lang="en-US" baseline="0" dirty="0"/>
              <a:t>It is defined as</a:t>
            </a:r>
            <a:r>
              <a:rPr lang="en-GB" baseline="0" dirty="0"/>
              <a:t> the difference in income, wealth, health, education, access to technology, opportunity and power among countries, communities and households around the world. Inequality can be caused by where you come from, your nationality, your race, your gender, your religion, your ethnicity and your identity</a:t>
            </a:r>
          </a:p>
          <a:p>
            <a:r>
              <a:rPr lang="en-GB" baseline="0" dirty="0"/>
              <a:t>It impacts each and every one of us on a daily basis in a variety of different ways. We need to be aware of this to be able to improve our lives and those of everyone around us.</a:t>
            </a:r>
            <a:endParaRPr lang="en-US" dirty="0"/>
          </a:p>
        </p:txBody>
      </p:sp>
      <p:sp>
        <p:nvSpPr>
          <p:cNvPr id="4" name="Slide Number Placeholder 3"/>
          <p:cNvSpPr>
            <a:spLocks noGrp="1"/>
          </p:cNvSpPr>
          <p:nvPr>
            <p:ph type="sldNum" sz="quarter" idx="10"/>
          </p:nvPr>
        </p:nvSpPr>
        <p:spPr/>
        <p:txBody>
          <a:bodyPr/>
          <a:lstStyle/>
          <a:p>
            <a:fld id="{33B7E933-87B4-584E-BFD4-4067255DD0F3}" type="slidenum">
              <a:rPr lang="en-US" smtClean="0"/>
              <a:t>2</a:t>
            </a:fld>
            <a:endParaRPr lang="en-US"/>
          </a:p>
        </p:txBody>
      </p:sp>
    </p:spTree>
    <p:extLst>
      <p:ext uri="{BB962C8B-B14F-4D97-AF65-F5344CB8AC3E}">
        <p14:creationId xmlns:p14="http://schemas.microsoft.com/office/powerpoint/2010/main" val="2118411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can NGOs and Young people do then</a:t>
            </a:r>
            <a:r>
              <a:rPr lang="mr-IN" dirty="0"/>
              <a:t>…</a:t>
            </a:r>
            <a:r>
              <a:rPr lang="en-GB" dirty="0"/>
              <a:t>..</a:t>
            </a:r>
            <a:endParaRPr lang="en-US" dirty="0"/>
          </a:p>
          <a:p>
            <a:endParaRPr lang="en-US" dirty="0"/>
          </a:p>
          <a:p>
            <a:r>
              <a:rPr lang="en-US" dirty="0"/>
              <a:t>We can focus our</a:t>
            </a:r>
            <a:r>
              <a:rPr lang="en-US" baseline="0" dirty="0"/>
              <a:t> attention to this concept of social justice. </a:t>
            </a:r>
          </a:p>
          <a:p>
            <a:endParaRPr lang="en-US" baseline="0" dirty="0"/>
          </a:p>
          <a:p>
            <a:r>
              <a:rPr lang="en-US" baseline="0" dirty="0"/>
              <a:t>Social justice is understand as fairness based on the ideas of human rights, equality and equity. It is about the way in which human rights are manifested in the everyday lives of people at every level of society. It is about justice or fairness in how wealth, opportunities and privileges are distributed within a society. </a:t>
            </a:r>
            <a:endParaRPr lang="en-GB" baseline="0" dirty="0"/>
          </a:p>
          <a:p>
            <a:endParaRPr lang="en-GB" baseline="0" dirty="0"/>
          </a:p>
          <a:p>
            <a:r>
              <a:rPr lang="en-GB" baseline="0" dirty="0"/>
              <a:t>Its important to remember that we all have our part to play in achieving social justice and that it is an ongoing process. </a:t>
            </a:r>
            <a:endParaRPr lang="en-US" dirty="0"/>
          </a:p>
        </p:txBody>
      </p:sp>
      <p:sp>
        <p:nvSpPr>
          <p:cNvPr id="4" name="Slide Number Placeholder 3"/>
          <p:cNvSpPr>
            <a:spLocks noGrp="1"/>
          </p:cNvSpPr>
          <p:nvPr>
            <p:ph type="sldNum" sz="quarter" idx="10"/>
          </p:nvPr>
        </p:nvSpPr>
        <p:spPr/>
        <p:txBody>
          <a:bodyPr/>
          <a:lstStyle/>
          <a:p>
            <a:fld id="{59E63FC0-ECDC-FE43-BE70-2BB01FC03DA9}" type="slidenum">
              <a:rPr lang="en-US" smtClean="0"/>
              <a:t>3</a:t>
            </a:fld>
            <a:endParaRPr lang="en-US"/>
          </a:p>
        </p:txBody>
      </p:sp>
    </p:spTree>
    <p:extLst>
      <p:ext uri="{BB962C8B-B14F-4D97-AF65-F5344CB8AC3E}">
        <p14:creationId xmlns:p14="http://schemas.microsoft.com/office/powerpoint/2010/main" val="536571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Who are</a:t>
            </a:r>
            <a:r>
              <a:rPr lang="en-US" baseline="0" dirty="0"/>
              <a:t> Share Uganda?</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 We are an NGO;</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Main issues to tackle include health care access and the malaria crisis.</a:t>
            </a:r>
            <a:r>
              <a:rPr lang="en-US" baseline="0" dirty="0"/>
              <a:t> Including</a:t>
            </a:r>
            <a:r>
              <a:rPr lang="en-US" dirty="0"/>
              <a:t> providing sustainable health services and supporting the education of local healthcare professionals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We</a:t>
            </a:r>
            <a:r>
              <a:rPr lang="en-US" baseline="0" dirty="0"/>
              <a:t> d</a:t>
            </a:r>
            <a:r>
              <a:rPr lang="en-US" dirty="0"/>
              <a:t>istribute malaria nets, constructed a Medical camp , planted a forest of eucalyptus trees, initiated a malaria prevention </a:t>
            </a:r>
            <a:r>
              <a:rPr lang="en-US" dirty="0" err="1"/>
              <a:t>programe</a:t>
            </a:r>
            <a:r>
              <a:rPr lang="en-US" dirty="0"/>
              <a:t>,</a:t>
            </a:r>
            <a:r>
              <a:rPr lang="en-US" baseline="0" dirty="0"/>
              <a:t> which has been incredibly successful. </a:t>
            </a:r>
            <a:endParaRPr lang="en-US"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a:t>We</a:t>
            </a:r>
            <a:r>
              <a:rPr lang="en-US" baseline="0" dirty="0"/>
              <a:t> focus on the inequality issue surrounding healthcare, and access to healthcare. Its important to remember that the healthcare facilities we have in the </a:t>
            </a:r>
            <a:r>
              <a:rPr lang="en-US" baseline="0" dirty="0" err="1"/>
              <a:t>UKare</a:t>
            </a:r>
            <a:r>
              <a:rPr lang="en-US" baseline="0" dirty="0"/>
              <a:t> a privilege and that the majority around the world, do not have access to that same privilege.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a:t>Set up by people from NI along with community leaders in Uganda. </a:t>
            </a:r>
            <a:endParaRPr lang="en-US" dirty="0"/>
          </a:p>
          <a:p>
            <a:pPr marL="171450" indent="-171450">
              <a:buFontTx/>
              <a:buChar char="-"/>
            </a:pPr>
            <a:r>
              <a:rPr lang="en-US" dirty="0"/>
              <a:t>Medical camp</a:t>
            </a:r>
            <a:r>
              <a:rPr lang="en-US" baseline="0" dirty="0"/>
              <a:t> </a:t>
            </a:r>
            <a:r>
              <a:rPr lang="mr-IN" baseline="0" dirty="0"/>
              <a:t>–</a:t>
            </a:r>
            <a:r>
              <a:rPr lang="en-US" baseline="0" dirty="0"/>
              <a:t> in it’s first day it treated over 500 patients </a:t>
            </a:r>
          </a:p>
          <a:p>
            <a:pPr marL="171450" indent="-171450">
              <a:buFontTx/>
              <a:buChar char="-"/>
            </a:pPr>
            <a:r>
              <a:rPr lang="en-US" baseline="0" dirty="0"/>
              <a:t>Learn more through our podcast - https://</a:t>
            </a:r>
            <a:r>
              <a:rPr lang="en-US" baseline="0" dirty="0" err="1"/>
              <a:t>open.spotify.com</a:t>
            </a:r>
            <a:r>
              <a:rPr lang="en-US" baseline="0" dirty="0"/>
              <a:t>/episode/3bpaxofITtc2p5JV28wBcb?si=p5v0VoGzReWyKs4Dkkb7VA </a:t>
            </a:r>
            <a:endParaRPr lang="en-US" dirty="0"/>
          </a:p>
        </p:txBody>
      </p:sp>
      <p:sp>
        <p:nvSpPr>
          <p:cNvPr id="4" name="Slide Number Placeholder 3"/>
          <p:cNvSpPr>
            <a:spLocks noGrp="1"/>
          </p:cNvSpPr>
          <p:nvPr>
            <p:ph type="sldNum" sz="quarter" idx="10"/>
          </p:nvPr>
        </p:nvSpPr>
        <p:spPr/>
        <p:txBody>
          <a:bodyPr/>
          <a:lstStyle/>
          <a:p>
            <a:fld id="{F03D16FB-5F8E-334B-AA23-84887ACF78AF}" type="slidenum">
              <a:rPr lang="en-US" smtClean="0"/>
              <a:t>4</a:t>
            </a:fld>
            <a:endParaRPr lang="en-US"/>
          </a:p>
        </p:txBody>
      </p:sp>
    </p:spTree>
    <p:extLst>
      <p:ext uri="{BB962C8B-B14F-4D97-AF65-F5344CB8AC3E}">
        <p14:creationId xmlns:p14="http://schemas.microsoft.com/office/powerpoint/2010/main" val="1485799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can you do?</a:t>
            </a:r>
          </a:p>
          <a:p>
            <a:endParaRPr lang="en-US" dirty="0"/>
          </a:p>
          <a:p>
            <a:pPr marL="171450" indent="-171450">
              <a:buFontTx/>
              <a:buChar char="-"/>
            </a:pPr>
            <a:r>
              <a:rPr lang="en-US" baseline="0" dirty="0"/>
              <a:t>As young people, from Northern Ireland, you all have an incredibly positive position to stand from in tackling inequality and achieving social justice. </a:t>
            </a:r>
          </a:p>
          <a:p>
            <a:pPr marL="171450" indent="-171450">
              <a:buFontTx/>
              <a:buChar char="-"/>
            </a:pPr>
            <a:r>
              <a:rPr lang="en-US" baseline="0" dirty="0"/>
              <a:t>No one can do anything, but we can all do something. Everyone has something within their unique skill set that makes a difference </a:t>
            </a:r>
            <a:r>
              <a:rPr lang="mr-IN" baseline="0" dirty="0"/>
              <a:t>–</a:t>
            </a:r>
            <a:r>
              <a:rPr lang="en-US" baseline="0" dirty="0"/>
              <a:t> whether it is fundraising for NGOs like Share Uganda, whether it is taking your campaign to politicians, whether it is setting something up in your school </a:t>
            </a:r>
            <a:r>
              <a:rPr lang="mr-IN" baseline="0" dirty="0"/>
              <a:t>–</a:t>
            </a:r>
            <a:r>
              <a:rPr lang="en-US" baseline="0" dirty="0"/>
              <a:t> everyone can achieve something. </a:t>
            </a:r>
          </a:p>
          <a:p>
            <a:pPr marL="171450" indent="-171450">
              <a:buFontTx/>
              <a:buChar char="-"/>
            </a:pPr>
            <a:r>
              <a:rPr lang="en-US" baseline="0" dirty="0"/>
              <a:t>We will now watch this video that shows how young people can get involved in  making a change </a:t>
            </a:r>
            <a:r>
              <a:rPr lang="mr-IN" baseline="0" dirty="0"/>
              <a:t>–</a:t>
            </a:r>
            <a:r>
              <a:rPr lang="en-US" baseline="0" dirty="0"/>
              <a:t> something this series of classes is going to take a look at. </a:t>
            </a:r>
            <a:endParaRPr lang="en-US" dirty="0"/>
          </a:p>
        </p:txBody>
      </p:sp>
      <p:sp>
        <p:nvSpPr>
          <p:cNvPr id="4" name="Slide Number Placeholder 3"/>
          <p:cNvSpPr>
            <a:spLocks noGrp="1"/>
          </p:cNvSpPr>
          <p:nvPr>
            <p:ph type="sldNum" sz="quarter" idx="10"/>
          </p:nvPr>
        </p:nvSpPr>
        <p:spPr/>
        <p:txBody>
          <a:bodyPr/>
          <a:lstStyle/>
          <a:p>
            <a:fld id="{59E63FC0-ECDC-FE43-BE70-2BB01FC03DA9}" type="slidenum">
              <a:rPr lang="en-US" smtClean="0"/>
              <a:t>5</a:t>
            </a:fld>
            <a:endParaRPr lang="en-US"/>
          </a:p>
        </p:txBody>
      </p:sp>
    </p:spTree>
    <p:extLst>
      <p:ext uri="{BB962C8B-B14F-4D97-AF65-F5344CB8AC3E}">
        <p14:creationId xmlns:p14="http://schemas.microsoft.com/office/powerpoint/2010/main" val="101777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B31409-71D5-0E47-82CE-FB1B35350623}" type="datetimeFigureOut">
              <a:rPr lang="en-US" smtClean="0"/>
              <a:t>2/28/21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6DC10-D2B9-7D41-A3FF-99636FB699E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B31409-71D5-0E47-82CE-FB1B35350623}" type="datetimeFigureOut">
              <a:rPr lang="en-US" smtClean="0"/>
              <a:t>2/28/21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6DC10-D2B9-7D41-A3FF-99636FB699E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B31409-71D5-0E47-82CE-FB1B35350623}" type="datetimeFigureOut">
              <a:rPr lang="en-US" smtClean="0"/>
              <a:t>2/28/21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6DC10-D2B9-7D41-A3FF-99636FB699E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B31409-71D5-0E47-82CE-FB1B35350623}" type="datetimeFigureOut">
              <a:rPr lang="en-US" smtClean="0"/>
              <a:t>2/28/21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6DC10-D2B9-7D41-A3FF-99636FB699E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B31409-71D5-0E47-82CE-FB1B35350623}" type="datetimeFigureOut">
              <a:rPr lang="en-US" smtClean="0"/>
              <a:t>2/28/21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6DC10-D2B9-7D41-A3FF-99636FB699E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B31409-71D5-0E47-82CE-FB1B35350623}" type="datetimeFigureOut">
              <a:rPr lang="en-US" smtClean="0"/>
              <a:t>2/28/21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06DC10-D2B9-7D41-A3FF-99636FB699E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B31409-71D5-0E47-82CE-FB1B35350623}" type="datetimeFigureOut">
              <a:rPr lang="en-US" smtClean="0"/>
              <a:t>2/28/21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06DC10-D2B9-7D41-A3FF-99636FB699E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B31409-71D5-0E47-82CE-FB1B35350623}" type="datetimeFigureOut">
              <a:rPr lang="en-US" smtClean="0"/>
              <a:t>2/28/21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06DC10-D2B9-7D41-A3FF-99636FB699E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B31409-71D5-0E47-82CE-FB1B35350623}" type="datetimeFigureOut">
              <a:rPr lang="en-US" smtClean="0"/>
              <a:t>2/28/21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06DC10-D2B9-7D41-A3FF-99636FB699E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B31409-71D5-0E47-82CE-FB1B35350623}" type="datetimeFigureOut">
              <a:rPr lang="en-US" smtClean="0"/>
              <a:t>2/28/21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06DC10-D2B9-7D41-A3FF-99636FB699E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B31409-71D5-0E47-82CE-FB1B35350623}" type="datetimeFigureOut">
              <a:rPr lang="en-US" smtClean="0"/>
              <a:t>2/28/21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06DC10-D2B9-7D41-A3FF-99636FB699E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B31409-71D5-0E47-82CE-FB1B35350623}" type="datetimeFigureOut">
              <a:rPr lang="en-US" smtClean="0"/>
              <a:t>2/28/21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06DC10-D2B9-7D41-A3FF-99636FB699EF}" type="slidenum">
              <a:rPr lang="en-US" smtClean="0"/>
              <a:t>‹#›</a:t>
            </a:fld>
            <a:endParaRPr lang="en-US"/>
          </a:p>
        </p:txBody>
      </p:sp>
    </p:spTree>
    <p:extLst>
      <p:ext uri="{BB962C8B-B14F-4D97-AF65-F5344CB8AC3E}">
        <p14:creationId xmlns:p14="http://schemas.microsoft.com/office/powerpoint/2010/main" val="28946143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open.spotify.com/episode/3bpaxofITtc2p5JV28wBcb?si=p5v0VoGzReWyKs4Dkkb7VA" TargetMode="External"/><Relationship Id="rId5" Type="http://schemas.openxmlformats.org/officeDocument/2006/relationships/image" Target="../media/image5.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hyperlink" Target="https://youtu.be/bqJFaK3jHpc"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1784687" y="3976469"/>
            <a:ext cx="9144000" cy="2387600"/>
          </a:xfrm>
        </p:spPr>
        <p:txBody>
          <a:bodyPr>
            <a:normAutofit fontScale="90000"/>
          </a:bodyPr>
          <a:lstStyle/>
          <a:p>
            <a:pPr fontAlgn="base"/>
            <a:br>
              <a:rPr lang="en-US" dirty="0"/>
            </a:br>
            <a:r>
              <a:rPr lang="en-US" sz="3100" b="1" i="1" dirty="0">
                <a:solidFill>
                  <a:schemeClr val="tx1">
                    <a:lumMod val="95000"/>
                  </a:schemeClr>
                </a:solidFill>
                <a:ea typeface="Abadi MT Condensed Light" charset="0"/>
                <a:cs typeface="Abadi MT Condensed Light" charset="0"/>
              </a:rPr>
              <a:t>“You can't do everything, </a:t>
            </a:r>
            <a:br>
              <a:rPr lang="en-US" sz="3100" b="1" i="1" dirty="0">
                <a:solidFill>
                  <a:schemeClr val="tx1">
                    <a:lumMod val="95000"/>
                  </a:schemeClr>
                </a:solidFill>
                <a:ea typeface="Abadi MT Condensed Light" charset="0"/>
                <a:cs typeface="Abadi MT Condensed Light" charset="0"/>
              </a:rPr>
            </a:br>
            <a:r>
              <a:rPr lang="en-US" sz="3100" b="1" i="1" dirty="0">
                <a:solidFill>
                  <a:schemeClr val="tx1">
                    <a:lumMod val="95000"/>
                  </a:schemeClr>
                </a:solidFill>
                <a:ea typeface="Abadi MT Condensed Light" charset="0"/>
                <a:cs typeface="Abadi MT Condensed Light" charset="0"/>
              </a:rPr>
              <a:t> but you can do something”</a:t>
            </a:r>
            <a:br>
              <a:rPr lang="en-US" sz="2400" b="1" dirty="0">
                <a:solidFill>
                  <a:schemeClr val="tx1">
                    <a:lumMod val="95000"/>
                  </a:schemeClr>
                </a:solidFill>
              </a:rPr>
            </a:br>
            <a:br>
              <a:rPr lang="en-US" sz="2700" b="1" dirty="0">
                <a:solidFill>
                  <a:schemeClr val="tx1">
                    <a:lumMod val="95000"/>
                  </a:schemeClr>
                </a:solidFill>
              </a:rPr>
            </a:br>
            <a:endParaRPr lang="en-US" sz="2700" dirty="0">
              <a:solidFill>
                <a:schemeClr val="tx1">
                  <a:lumMod val="95000"/>
                </a:schemeClr>
              </a:solidFill>
            </a:endParaRPr>
          </a:p>
        </p:txBody>
      </p:sp>
      <p:pic>
        <p:nvPicPr>
          <p:cNvPr id="7" name="Picture 6"/>
          <p:cNvPicPr>
            <a:picLocks noChangeAspect="1"/>
          </p:cNvPicPr>
          <p:nvPr/>
        </p:nvPicPr>
        <p:blipFill>
          <a:blip r:embed="rId3"/>
          <a:stretch>
            <a:fillRect/>
          </a:stretch>
        </p:blipFill>
        <p:spPr>
          <a:xfrm>
            <a:off x="863715" y="551701"/>
            <a:ext cx="10985944" cy="3424768"/>
          </a:xfrm>
          <a:prstGeom prst="rect">
            <a:avLst/>
          </a:prstGeom>
        </p:spPr>
      </p:pic>
    </p:spTree>
    <p:extLst>
      <p:ext uri="{BB962C8B-B14F-4D97-AF65-F5344CB8AC3E}">
        <p14:creationId xmlns:p14="http://schemas.microsoft.com/office/powerpoint/2010/main" val="1288255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uce23cf399b7ba4b00e1ab3794e6.previews.dropboxusercontent.com/p/thumb/AAijmKDORJGRywazlzvZbUYBcAIjFPMouL0Z2MGUy0iD7TUO6trE3fYWPj8LLx_69MtDgqxZtNDN4B76hcy6F7_vGOVHwhAkifTwQOK7Mu5rQc7TP7bTYzoguYR4MOYwWN05ogyq44r8p68WFIwECSeMuwrWF3vwg5Uku9K5fQWr-8fXNdGtfPxVCsgDqhM74ZhaD4KtaE3rtpQNIcdiHg2w1N74vtG0n7iP45Z-eHC39ZajzCQtC5hIoMRY_jwTErtJ0jqYEgX8borpZ1cu-YcZ31YQIGTOvdMOT7fdY-ivrwlHv7bCtH7qX2rNi9DngFhWR1KBEn5EQWTN8K7A4HurinWuxFYIzB0rV4KVN2vSqrKyRiByZpnSkWAJEowRdLk8mZ2TfNcgDsdHoSS5wozyisjdqhO4v7NXTstflSnofQ/p.jpeg?fv_content=true&amp;size_mode=5"/>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19538" b="1515"/>
          <a:stretch/>
        </p:blipFill>
        <p:spPr bwMode="auto">
          <a:xfrm flipH="1">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1" y="1065862"/>
            <a:ext cx="3313164" cy="4726276"/>
          </a:xfrm>
        </p:spPr>
        <p:txBody>
          <a:bodyPr>
            <a:normAutofit/>
          </a:bodyPr>
          <a:lstStyle/>
          <a:p>
            <a:pPr algn="r"/>
            <a:r>
              <a:rPr lang="en-US" b="1" dirty="0">
                <a:solidFill>
                  <a:srgbClr val="FFFFFF"/>
                </a:solidFill>
              </a:rPr>
              <a:t>Inequality</a:t>
            </a:r>
            <a:r>
              <a:rPr lang="en-US" sz="4000" b="1" dirty="0">
                <a:solidFill>
                  <a:srgbClr val="FFFFFF"/>
                </a:solidFill>
              </a:rPr>
              <a:t> </a:t>
            </a:r>
          </a:p>
        </p:txBody>
      </p:sp>
      <p:sp>
        <p:nvSpPr>
          <p:cNvPr id="3" name="Content Placeholder 2"/>
          <p:cNvSpPr>
            <a:spLocks noGrp="1"/>
          </p:cNvSpPr>
          <p:nvPr>
            <p:ph idx="1"/>
          </p:nvPr>
        </p:nvSpPr>
        <p:spPr>
          <a:xfrm>
            <a:off x="5155379" y="1065862"/>
            <a:ext cx="5744685" cy="4726276"/>
          </a:xfrm>
        </p:spPr>
        <p:txBody>
          <a:bodyPr anchor="ctr">
            <a:normAutofit/>
          </a:bodyPr>
          <a:lstStyle/>
          <a:p>
            <a:r>
              <a:rPr lang="en-US" dirty="0">
                <a:solidFill>
                  <a:srgbClr val="FFFFFF"/>
                </a:solidFill>
              </a:rPr>
              <a:t>Inequality is the difference in income, wealth, health, education, access to technology, opportunity and power among countries, communities and households around the world.</a:t>
            </a:r>
          </a:p>
          <a:p>
            <a:r>
              <a:rPr lang="en-US" dirty="0">
                <a:solidFill>
                  <a:srgbClr val="FFFFFF"/>
                </a:solidFill>
              </a:rPr>
              <a:t>Can be caused by where you come from, your nationality, your race, your gender, your religion, your ethnicity, your identity </a:t>
            </a:r>
          </a:p>
        </p:txBody>
      </p:sp>
    </p:spTree>
    <p:extLst>
      <p:ext uri="{BB962C8B-B14F-4D97-AF65-F5344CB8AC3E}">
        <p14:creationId xmlns:p14="http://schemas.microsoft.com/office/powerpoint/2010/main" val="58213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https://ucdde48fb5e377754e391153da3e.previews.dropboxusercontent.com/p/thumb/AAiwpwTwzJ2PqEmapRx4W6USoetegzmi7N-kgMetfjgUT51QL-xOTfppGBxUSOUL2rSr97x8qsPE-UcfzYsTGumfeiZdSyqLwgj3yPuvRnKhfQ5FnYEFbNIOzZPS7GUIfls7CIWMIMi5EFy7pXaAVLbLEfDyGIut9dVAn4Y1m0AVEpFhrQ_zk4M7x1hdDuPqU2kSANHhBKTxgamPUP7AwnNSON_2H2tehpTPRRXBoDZo-pOFA6AZuX7TJwwWnczAUs_nAckV2dBuBkPYR-xTQtMGI79n2zsfvFrGhtpJ9y9Uth9txMOjvOoM36hG_gOrE_JpZapGzRcGMiW_mqRqPbOCeyzUSBZV9BiAQaqad3nb41rubYET2cKyvvdXs1tAmqGiKEOykVKxVvyUmCIMelud02adFcnobgC7JXHrX2m5H-8l1IbaAVwuQ8Xy-eEuk8kTX77EPXubm4LHELsZO9PH7M7ut99bt55JGDKflnFyHA/p.jpeg?fv_content=true&amp;size_mode=5"/>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14021" b="1709"/>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1" y="1065862"/>
            <a:ext cx="3313164" cy="4726276"/>
          </a:xfrm>
        </p:spPr>
        <p:txBody>
          <a:bodyPr>
            <a:normAutofit/>
          </a:bodyPr>
          <a:lstStyle/>
          <a:p>
            <a:pPr algn="r"/>
            <a:r>
              <a:rPr lang="en-US" b="1" dirty="0">
                <a:solidFill>
                  <a:srgbClr val="FFFFFF"/>
                </a:solidFill>
              </a:rPr>
              <a:t>Social</a:t>
            </a:r>
            <a:r>
              <a:rPr lang="en-US" sz="4000" dirty="0">
                <a:solidFill>
                  <a:srgbClr val="FFFFFF"/>
                </a:solidFill>
              </a:rPr>
              <a:t> </a:t>
            </a:r>
            <a:r>
              <a:rPr lang="en-US" b="1" dirty="0">
                <a:solidFill>
                  <a:srgbClr val="FFFFFF"/>
                </a:solidFill>
              </a:rPr>
              <a:t>justice</a:t>
            </a:r>
            <a:r>
              <a:rPr lang="en-US" sz="4000" dirty="0">
                <a:solidFill>
                  <a:srgbClr val="FFFFFF"/>
                </a:solidFill>
              </a:rPr>
              <a:t> </a:t>
            </a:r>
          </a:p>
        </p:txBody>
      </p:sp>
      <p:cxnSp>
        <p:nvCxnSpPr>
          <p:cNvPr id="11" name="Straight Connector 10">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155379" y="1065862"/>
            <a:ext cx="5744685" cy="4726276"/>
          </a:xfrm>
        </p:spPr>
        <p:txBody>
          <a:bodyPr anchor="ctr">
            <a:normAutofit/>
          </a:bodyPr>
          <a:lstStyle/>
          <a:p>
            <a:r>
              <a:rPr lang="en-US" dirty="0">
                <a:solidFill>
                  <a:srgbClr val="FFFFFF"/>
                </a:solidFill>
              </a:rPr>
              <a:t>Social justice is based on the concepts of human rights and equality.</a:t>
            </a:r>
          </a:p>
          <a:p>
            <a:r>
              <a:rPr lang="en-US" dirty="0">
                <a:solidFill>
                  <a:srgbClr val="FFFFFF"/>
                </a:solidFill>
              </a:rPr>
              <a:t>It is about the way in which human rights are manifested in the everyday lives of people at every level of society. </a:t>
            </a:r>
          </a:p>
          <a:p>
            <a:r>
              <a:rPr lang="en-US" dirty="0">
                <a:solidFill>
                  <a:srgbClr val="FFFFFF"/>
                </a:solidFill>
              </a:rPr>
              <a:t>Justice in terms of the distribution of wealth, opportunities, and privileges within a society.</a:t>
            </a:r>
          </a:p>
          <a:p>
            <a:endParaRPr lang="en-US" sz="2000" dirty="0">
              <a:solidFill>
                <a:srgbClr val="FFFFFF"/>
              </a:solidFill>
            </a:endParaRPr>
          </a:p>
        </p:txBody>
      </p:sp>
    </p:spTree>
    <p:extLst>
      <p:ext uri="{BB962C8B-B14F-4D97-AF65-F5344CB8AC3E}">
        <p14:creationId xmlns:p14="http://schemas.microsoft.com/office/powerpoint/2010/main" val="242231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uc5269f108a8b96396c73a492a8a.previews.dropboxusercontent.com/p/thumb/AAhWB9NnmS_dDLgH0VINNOZuSqGX2kf4v3JfTT0gOj5j7TRH3Tkc_Hw4oJPXStfrpGQbVo681YLvAXa9tpIWQwUuqfhcStb1wbbnP2OPgbg8D7MkQjpbaonrOydXN-DzGKzx45VpVkddGcK1_dQbM35ud7RoSYd8AVqetxbVTL2r633O6BH7R7smb1teLH-9OXOFECCVuXqn8izjON-bftHdUnahUcdeow_onCQNQ-TrzrwPhYgKiPrVtLh_4ZJvSpX6ZZgsNfHiyDeJEeBCHzrgPkIZCxsPPGDwSMpZ0vBlNoESMq79lVA9PnkIisBRmHhTiuWYHLgi2danDGtX-CxjmhAPW5hTarcNc_lCIJFw5t6E6gBLHGxCKhbPsq5xQwfxn8bm-rZt66Eyjr0xSSRsBOfOWuxPDbIiyuQBNd3sy8pyvbPdPDsGGdABHpn_LL04SlxZUfWz4zHlMS007Uf0qm0CBuzY_ohBN-bZjVYI1w/p.jpeg?fv_content=true&amp;size_mode=5"/>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9126" r="1" b="24125"/>
          <a:stretch/>
        </p:blipFill>
        <p:spPr bwMode="auto">
          <a:xfrm>
            <a:off x="3125968" y="2527222"/>
            <a:ext cx="3316388" cy="3316386"/>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11266" name="Picture 2" descr="https://uce23cf399b7ba4b00e1ab3794e6.previews.dropboxusercontent.com/p/thumb/AAijmKDORJGRywazlzvZbUYBcAIjFPMouL0Z2MGUy0iD7TUO6trE3fYWPj8LLx_69MtDgqxZtNDN4B76hcy6F7_vGOVHwhAkifTwQOK7Mu5rQc7TP7bTYzoguYR4MOYwWN05ogyq44r8p68WFIwECSeMuwrWF3vwg5Uku9K5fQWr-8fXNdGtfPxVCsgDqhM74ZhaD4KtaE3rtpQNIcdiHg2w1N74vtG0n7iP45Z-eHC39ZajzCQtC5hIoMRY_jwTErtJ0jqYEgX8borpZ1cu-YcZ31YQIGTOvdMOT7fdY-ivrwlHv7bCtH7qX2rNi9DngFhWR1KBEn5EQWTN8K7A4HurinWuxFYIzB0rV4KVN2vSqrKyRiByZpnSkWAJEowRdLk8mZ2TfNcgDsdHoSS5wozyisjdqhO4v7NXTstflSnofQ/p.jpeg?fv_content=true&amp;size_mode=5"/>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10907" r="5261" b="1"/>
          <a:stretch/>
        </p:blipFill>
        <p:spPr bwMode="auto">
          <a:xfrm>
            <a:off x="1" y="1"/>
            <a:ext cx="4443799" cy="3776782"/>
          </a:xfrm>
          <a:custGeom>
            <a:avLst/>
            <a:gdLst>
              <a:gd name="connsiteX0" fmla="*/ 0 w 4443799"/>
              <a:gd name="connsiteY0" fmla="*/ 0 h 3776782"/>
              <a:gd name="connsiteX1" fmla="*/ 4164578 w 4443799"/>
              <a:gd name="connsiteY1" fmla="*/ 0 h 3776782"/>
              <a:gd name="connsiteX2" fmla="*/ 4238884 w 4443799"/>
              <a:gd name="connsiteY2" fmla="*/ 154250 h 3776782"/>
              <a:gd name="connsiteX3" fmla="*/ 4443799 w 4443799"/>
              <a:gd name="connsiteY3" fmla="*/ 1169228 h 3776782"/>
              <a:gd name="connsiteX4" fmla="*/ 1836244 w 4443799"/>
              <a:gd name="connsiteY4" fmla="*/ 3776782 h 3776782"/>
              <a:gd name="connsiteX5" fmla="*/ 177598 w 4443799"/>
              <a:gd name="connsiteY5" fmla="*/ 3181344 h 3776782"/>
              <a:gd name="connsiteX6" fmla="*/ 0 w 4443799"/>
              <a:gd name="connsiteY6" fmla="*/ 3019932 h 37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3799" h="3776782">
                <a:moveTo>
                  <a:pt x="0" y="0"/>
                </a:moveTo>
                <a:lnTo>
                  <a:pt x="4164578" y="0"/>
                </a:lnTo>
                <a:lnTo>
                  <a:pt x="4238884" y="154250"/>
                </a:lnTo>
                <a:cubicBezTo>
                  <a:pt x="4370833" y="466214"/>
                  <a:pt x="4443799" y="809200"/>
                  <a:pt x="4443799" y="1169228"/>
                </a:cubicBezTo>
                <a:cubicBezTo>
                  <a:pt x="4443799" y="2609341"/>
                  <a:pt x="3276357" y="3776782"/>
                  <a:pt x="1836244" y="3776782"/>
                </a:cubicBezTo>
                <a:cubicBezTo>
                  <a:pt x="1206195" y="3776782"/>
                  <a:pt x="628337" y="3553326"/>
                  <a:pt x="177598" y="3181344"/>
                </a:cubicBezTo>
                <a:lnTo>
                  <a:pt x="0" y="3019932"/>
                </a:ln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9218" name="Picture 2" descr="https://uc743deb118faf43e488dfe79ec6.previews.dropboxusercontent.com/p/thumb/AAhcoPznWW96sWB9vWo0V_dgtlX5uL3q63eMuLBWKP1QSQKvQHqzPOMTxtUykOJO6xK8DrhGac5G2nIe9IHXQoFllkI9ySiwXjnqAJHMW4bn1f4DsLuyOpOO2zpWbbwAlhdQfDvwotPPM2BXieQq7XCyy-CrbeGgtGdfo6qM4bL3Dd1XI1whtndPhPWL3-2DLeEB9X6w9G2pJuByE4VcH-Is3fTSeJSwu8M48WmDmgb_SU_CnV0sPfyp1WxaVyAd3fRLXJvK8C086ImCmW3rL2GMRVbJv0NbVsA2s-e6fd6NvQnE3Ju9JGQ85SZYLMxODhB9rp5CWxUdB4b_1vB-o-1sPG3JCpV_eJwsUlhZ5GV3uwrAAafGe5ZcHJDxYzNTiYggbLhvEv1TSijhgqf7M8j9Y5fCHEmhBzIxWNYgv-7yW6iHy_Z7XVr-MUkfwZRW1LkSAOl9Hr4-8XJj5y90pw69ODXx2A4rDe_w0Pn3wddM4Q/p.jpeg?fv_content=true&amp;size_mode=5"/>
          <p:cNvPicPr>
            <a:picLocks noChangeAspect="1" noChangeArrowheads="1"/>
          </p:cNvPicPr>
          <p:nvPr/>
        </p:nvPicPr>
        <p:blipFill rotWithShape="1">
          <a:blip r:embed="rId5">
            <a:alphaModFix/>
            <a:extLst>
              <a:ext uri="{28A0092B-C50C-407E-A947-70E740481C1C}">
                <a14:useLocalDpi xmlns:a14="http://schemas.microsoft.com/office/drawing/2010/main" val="0"/>
              </a:ext>
            </a:extLst>
          </a:blip>
          <a:srcRect r="22152" b="-4"/>
          <a:stretch/>
        </p:blipFill>
        <p:spPr bwMode="auto">
          <a:xfrm>
            <a:off x="1" y="3907795"/>
            <a:ext cx="3440566" cy="2950205"/>
          </a:xfrm>
          <a:custGeom>
            <a:avLst/>
            <a:gdLst>
              <a:gd name="connsiteX0" fmla="*/ 1539166 w 3440586"/>
              <a:gd name="connsiteY0" fmla="*/ 0 h 2950205"/>
              <a:gd name="connsiteX1" fmla="*/ 3440586 w 3440586"/>
              <a:gd name="connsiteY1" fmla="*/ 1901419 h 2950205"/>
              <a:gd name="connsiteX2" fmla="*/ 3211095 w 3440586"/>
              <a:gd name="connsiteY2" fmla="*/ 2807749 h 2950205"/>
              <a:gd name="connsiteX3" fmla="*/ 3124550 w 3440586"/>
              <a:gd name="connsiteY3" fmla="*/ 2950205 h 2950205"/>
              <a:gd name="connsiteX4" fmla="*/ 0 w 3440586"/>
              <a:gd name="connsiteY4" fmla="*/ 2950205 h 2950205"/>
              <a:gd name="connsiteX5" fmla="*/ 0 w 3440586"/>
              <a:gd name="connsiteY5" fmla="*/ 788141 h 2950205"/>
              <a:gd name="connsiteX6" fmla="*/ 71938 w 3440586"/>
              <a:gd name="connsiteY6" fmla="*/ 691940 h 2950205"/>
              <a:gd name="connsiteX7" fmla="*/ 1539166 w 3440586"/>
              <a:gd name="connsiteY7" fmla="*/ 0 h 295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586" h="2950205">
                <a:moveTo>
                  <a:pt x="1539166" y="0"/>
                </a:moveTo>
                <a:cubicBezTo>
                  <a:pt x="2589292" y="0"/>
                  <a:pt x="3440586" y="851294"/>
                  <a:pt x="3440586" y="1901419"/>
                </a:cubicBezTo>
                <a:cubicBezTo>
                  <a:pt x="3440586" y="2229583"/>
                  <a:pt x="3357452" y="2538330"/>
                  <a:pt x="3211095" y="2807749"/>
                </a:cubicBezTo>
                <a:lnTo>
                  <a:pt x="3124550" y="2950205"/>
                </a:lnTo>
                <a:lnTo>
                  <a:pt x="0" y="2950205"/>
                </a:lnTo>
                <a:lnTo>
                  <a:pt x="0" y="788141"/>
                </a:lnTo>
                <a:lnTo>
                  <a:pt x="71938" y="691940"/>
                </a:lnTo>
                <a:cubicBezTo>
                  <a:pt x="420687" y="269355"/>
                  <a:pt x="948471" y="0"/>
                  <a:pt x="1539166"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969102" y="143777"/>
            <a:ext cx="4333814" cy="1454051"/>
          </a:xfrm>
        </p:spPr>
        <p:txBody>
          <a:bodyPr>
            <a:normAutofit/>
          </a:bodyPr>
          <a:lstStyle/>
          <a:p>
            <a:r>
              <a:rPr lang="en-US" sz="3600" b="1" dirty="0"/>
              <a:t>Share Uganda </a:t>
            </a:r>
          </a:p>
        </p:txBody>
      </p:sp>
      <p:sp>
        <p:nvSpPr>
          <p:cNvPr id="5" name="Content Placeholder 4"/>
          <p:cNvSpPr>
            <a:spLocks noGrp="1"/>
          </p:cNvSpPr>
          <p:nvPr>
            <p:ph idx="1"/>
          </p:nvPr>
        </p:nvSpPr>
        <p:spPr>
          <a:xfrm>
            <a:off x="6283329" y="1359075"/>
            <a:ext cx="5583993" cy="5116396"/>
          </a:xfrm>
        </p:spPr>
        <p:txBody>
          <a:bodyPr>
            <a:normAutofit fontScale="85000" lnSpcReduction="20000"/>
          </a:bodyPr>
          <a:lstStyle/>
          <a:p>
            <a:r>
              <a:rPr lang="en-US" dirty="0"/>
              <a:t>Share Uganda is an entirely not-for-profit, community based healthcare organization working in the </a:t>
            </a:r>
            <a:r>
              <a:rPr lang="en-US" dirty="0" err="1"/>
              <a:t>Kyotera</a:t>
            </a:r>
            <a:r>
              <a:rPr lang="en-US" dirty="0"/>
              <a:t> District of Uganda.</a:t>
            </a:r>
          </a:p>
          <a:p>
            <a:endParaRPr lang="en-US" dirty="0"/>
          </a:p>
          <a:p>
            <a:r>
              <a:rPr lang="en-US" dirty="0"/>
              <a:t>The work carried out by Share Uganda focuses on tackling the inequality issue</a:t>
            </a:r>
          </a:p>
          <a:p>
            <a:endParaRPr lang="en-US" dirty="0"/>
          </a:p>
          <a:p>
            <a:r>
              <a:rPr lang="en-US" dirty="0"/>
              <a:t>Share Uganda was set up in 2008 by 5 students from Northern Ireland</a:t>
            </a:r>
          </a:p>
          <a:p>
            <a:endParaRPr lang="en-US" dirty="0"/>
          </a:p>
          <a:p>
            <a:r>
              <a:rPr lang="en-US" dirty="0"/>
              <a:t>2018, opening of the Share Uganda Hampton Health Centre</a:t>
            </a:r>
          </a:p>
          <a:p>
            <a:pPr marL="0" indent="0">
              <a:buNone/>
            </a:pPr>
            <a:r>
              <a:rPr lang="en-US" sz="1900" dirty="0">
                <a:hlinkClick r:id="rId6"/>
              </a:rPr>
              <a:t>https://open.spotify.com/episode/3bpaxofITtc2p5JV28wBcb?si=p5v0VoGzReWyKs4Dkkb7VA</a:t>
            </a:r>
            <a:r>
              <a:rPr lang="en-US" sz="1900" dirty="0"/>
              <a:t> </a:t>
            </a:r>
          </a:p>
        </p:txBody>
      </p:sp>
    </p:spTree>
    <p:extLst>
      <p:ext uri="{BB962C8B-B14F-4D97-AF65-F5344CB8AC3E}">
        <p14:creationId xmlns:p14="http://schemas.microsoft.com/office/powerpoint/2010/main" val="161629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29" y="629266"/>
            <a:ext cx="3651467" cy="1676603"/>
          </a:xfrm>
        </p:spPr>
        <p:txBody>
          <a:bodyPr>
            <a:normAutofit/>
          </a:bodyPr>
          <a:lstStyle/>
          <a:p>
            <a:r>
              <a:rPr lang="en-US" b="1" dirty="0"/>
              <a:t>What can you do?</a:t>
            </a:r>
          </a:p>
        </p:txBody>
      </p:sp>
      <p:sp>
        <p:nvSpPr>
          <p:cNvPr id="3" name="Content Placeholder 2"/>
          <p:cNvSpPr>
            <a:spLocks noGrp="1"/>
          </p:cNvSpPr>
          <p:nvPr>
            <p:ph idx="1"/>
          </p:nvPr>
        </p:nvSpPr>
        <p:spPr>
          <a:xfrm>
            <a:off x="648931" y="2438400"/>
            <a:ext cx="3651466" cy="3785419"/>
          </a:xfrm>
        </p:spPr>
        <p:txBody>
          <a:bodyPr>
            <a:normAutofit/>
          </a:bodyPr>
          <a:lstStyle/>
          <a:p>
            <a:pPr marL="0" indent="0">
              <a:buNone/>
            </a:pPr>
            <a:r>
              <a:rPr lang="en-US" sz="1800" dirty="0">
                <a:hlinkClick r:id="rId3"/>
              </a:rPr>
              <a:t>https://youtu.be/bqJFaK3jHpc</a:t>
            </a:r>
            <a:r>
              <a:rPr lang="en-US" sz="1800" dirty="0"/>
              <a:t> </a:t>
            </a:r>
          </a:p>
          <a:p>
            <a:pPr marL="0" indent="0">
              <a:buNone/>
            </a:pPr>
            <a:endParaRPr lang="en-US" sz="1800" b="1" dirty="0"/>
          </a:p>
          <a:p>
            <a:pPr marL="0" indent="0" algn="ctr">
              <a:buNone/>
            </a:pPr>
            <a:r>
              <a:rPr lang="en-US" dirty="0"/>
              <a:t>“Never doubt that a small group of thoughtful, committed, citizens can change the world. Indeed, it is the only thing that ever has.” </a:t>
            </a:r>
            <a:br>
              <a:rPr lang="en-US" sz="1800" dirty="0"/>
            </a:br>
            <a:endParaRPr lang="en-US" sz="1800" dirty="0"/>
          </a:p>
        </p:txBody>
      </p:sp>
      <p:pic>
        <p:nvPicPr>
          <p:cNvPr id="4" name="Picture 4" descr="https://uc29e939dea502b6f7aa9ca50320.previews.dropboxusercontent.com/p/thumb/AAhpIVwHtudMSKYDR-uQIfmaoeVpBaMYeRUDK5CRqbps1ZrUVZ8MGCk2BzVM4Ef8Q83Z1hAH638m1bqz3AdbVjjE25VBdS-FuEIBS-KhAnkgqhJ5Jvka-DOLMrdkQD9wmsgLCDgYCjNnfFCTt4DlUufjJJGzpXAThmh0dSGN4s5do-pmD-U6mgE_JFSivOAgw4nz0dGPxWpxi0jHAlXxuEaE0Kr_45XKtVWNVQpvtATgBBOtQ_ofzEOB6dUuE26c7B6SQq5Yhi-rXQdXsdTy2WjAwOX7LLTNjT2U0zIypEF1yNlJtGnSz_hmD2uBJRBQGpoaY9wYGmcufftUjm76RwXo/p.jpeg?fv_content=true&amp;size_mode=5"/>
          <p:cNvPicPr>
            <a:picLocks noChangeAspect="1" noChangeArrowheads="1"/>
          </p:cNvPicPr>
          <p:nvPr/>
        </p:nvPicPr>
        <p:blipFill rotWithShape="1">
          <a:blip r:embed="rId4">
            <a:extLst>
              <a:ext uri="{28A0092B-C50C-407E-A947-70E740481C1C}">
                <a14:useLocalDpi xmlns:a14="http://schemas.microsoft.com/office/drawing/2010/main" val="0"/>
              </a:ext>
            </a:extLst>
          </a:blip>
          <a:srcRect l="2106" r="13367" b="1"/>
          <a:stretch/>
        </p:blipFill>
        <p:spPr bwMode="auto">
          <a:xfrm>
            <a:off x="4639056" y="10"/>
            <a:ext cx="7552944"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14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14245</TotalTime>
  <Words>850</Words>
  <Application>Microsoft Macintosh PowerPoint</Application>
  <PresentationFormat>Widescreen</PresentationFormat>
  <Paragraphs>51</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 “You can't do everything,   but you can do something”  </vt:lpstr>
      <vt:lpstr>Inequality </vt:lpstr>
      <vt:lpstr>Social justice </vt:lpstr>
      <vt:lpstr>Share Uganda </vt:lpstr>
      <vt:lpstr>What can you 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Allen</dc:creator>
  <cp:lastModifiedBy>Savannah Dodd</cp:lastModifiedBy>
  <cp:revision>19</cp:revision>
  <cp:lastPrinted>2020-11-05T18:06:52Z</cp:lastPrinted>
  <dcterms:created xsi:type="dcterms:W3CDTF">2020-02-09T12:16:21Z</dcterms:created>
  <dcterms:modified xsi:type="dcterms:W3CDTF">2021-02-28T17:53:43Z</dcterms:modified>
</cp:coreProperties>
</file>