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63" r:id="rId3"/>
    <p:sldId id="259" r:id="rId4"/>
    <p:sldId id="262" r:id="rId5"/>
    <p:sldId id="264" r:id="rId6"/>
    <p:sldId id="258"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p:restoredTop sz="61447"/>
  </p:normalViewPr>
  <p:slideViewPr>
    <p:cSldViewPr snapToGrid="0" snapToObjects="1">
      <p:cViewPr varScale="1">
        <p:scale>
          <a:sx n="73" d="100"/>
          <a:sy n="73" d="100"/>
        </p:scale>
        <p:origin x="2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48A16-6828-8A41-85DD-B7E62C6C3859}"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63FC0-ECDC-FE43-BE70-2BB01FC03DA9}" type="slidenum">
              <a:rPr lang="en-US" smtClean="0"/>
              <a:t>‹#›</a:t>
            </a:fld>
            <a:endParaRPr lang="en-US"/>
          </a:p>
        </p:txBody>
      </p:sp>
    </p:spTree>
    <p:extLst>
      <p:ext uri="{BB962C8B-B14F-4D97-AF65-F5344CB8AC3E}">
        <p14:creationId xmlns:p14="http://schemas.microsoft.com/office/powerpoint/2010/main" val="90736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classes form the basis of a series of classes that will discuss themes of global inequality, social justice, and how young people can all play their role in society.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brought to you from a Share Uganda, an NGO based in Northern Ireland and </a:t>
            </a:r>
            <a:r>
              <a:rPr lang="en-US" baseline="0" dirty="0" err="1"/>
              <a:t>Kabira</a:t>
            </a:r>
            <a:r>
              <a:rPr lang="en-US" baseline="0" dirty="0"/>
              <a:t> village in Uganda that is rooted in youth participation and involvement in activism and making the world a  better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classes aim to provide awareness of social justice and inspire a new generation of thinkers in these areas. Share Uganda was created with the belief that we all have a role to play in this world, and with a desire to take new approaches to change and empowerment. These classes hope to share similar values and ideas with young people. </a:t>
            </a:r>
            <a:endParaRPr lang="en-US" dirty="0"/>
          </a:p>
          <a:p>
            <a:endParaRPr lang="en-US" baseline="0" dirty="0"/>
          </a:p>
          <a:p>
            <a:r>
              <a:rPr lang="en-US" baseline="0" dirty="0"/>
              <a:t>Our ethos is the idea that you cant’ do everything but you can do something. This is the belief and knowledge that every single person holds within them the ability to make change in the world should they so want to. It is about finding what you’re passionate about, what drives </a:t>
            </a:r>
            <a:r>
              <a:rPr lang="en-US" baseline="0" dirty="0" err="1"/>
              <a:t>yiu</a:t>
            </a:r>
            <a:r>
              <a:rPr lang="en-US" baseline="0" dirty="0"/>
              <a:t>, and doing what you can </a:t>
            </a:r>
            <a:r>
              <a:rPr lang="mr-IN" baseline="0" dirty="0"/>
              <a:t>–</a:t>
            </a:r>
            <a:r>
              <a:rPr lang="en-US" baseline="0" dirty="0"/>
              <a:t> no matter how big or small </a:t>
            </a:r>
            <a:r>
              <a:rPr lang="mr-IN" baseline="0" dirty="0"/>
              <a:t>–</a:t>
            </a:r>
            <a:r>
              <a:rPr lang="en-US" baseline="0" dirty="0"/>
              <a:t> to contribute to making positive change. </a:t>
            </a:r>
          </a:p>
          <a:p>
            <a:r>
              <a:rPr lang="en-US" baseline="0" dirty="0"/>
              <a:t>These classes are hopefully gong to provide some insight to this, and maybe some inspiration. This first class is going to give an overview of some of these themes.</a:t>
            </a:r>
          </a:p>
          <a:p>
            <a:endParaRPr lang="en-US" baseline="0" dirty="0"/>
          </a:p>
        </p:txBody>
      </p:sp>
      <p:sp>
        <p:nvSpPr>
          <p:cNvPr id="4" name="Slide Number Placeholder 3"/>
          <p:cNvSpPr>
            <a:spLocks noGrp="1"/>
          </p:cNvSpPr>
          <p:nvPr>
            <p:ph type="sldNum" sz="quarter" idx="10"/>
          </p:nvPr>
        </p:nvSpPr>
        <p:spPr/>
        <p:txBody>
          <a:bodyPr/>
          <a:lstStyle/>
          <a:p>
            <a:fld id="{33B7E933-87B4-584E-BFD4-4067255DD0F3}" type="slidenum">
              <a:rPr lang="en-US" smtClean="0"/>
              <a:t>1</a:t>
            </a:fld>
            <a:endParaRPr lang="en-US"/>
          </a:p>
        </p:txBody>
      </p:sp>
    </p:spTree>
    <p:extLst>
      <p:ext uri="{BB962C8B-B14F-4D97-AF65-F5344CB8AC3E}">
        <p14:creationId xmlns:p14="http://schemas.microsoft.com/office/powerpoint/2010/main" val="362922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NGOs are a</a:t>
            </a:r>
            <a:r>
              <a:rPr lang="en-US" baseline="0" dirty="0"/>
              <a:t>n important part of civil society. They are important in bringing about awareness and change to issues that affect real people. Without NGOs, we often wouldn't be aware of some of the things going on in the world around us, and in our local communities. Being rooted in civil society, NGOs can make a massive impact at a local level </a:t>
            </a:r>
            <a:r>
              <a:rPr lang="mr-IN" baseline="0" dirty="0"/>
              <a:t>–</a:t>
            </a:r>
            <a:r>
              <a:rPr lang="en-US" baseline="0" dirty="0"/>
              <a:t> helping the people and communities who really need it. </a:t>
            </a:r>
          </a:p>
          <a:p>
            <a:endParaRPr lang="en-US" baseline="0" dirty="0"/>
          </a:p>
          <a:p>
            <a:r>
              <a:rPr lang="en-US" baseline="0" dirty="0"/>
              <a:t>Notes for teachers:</a:t>
            </a:r>
          </a:p>
          <a:p>
            <a:pPr marL="171450" indent="-171450">
              <a:buFontTx/>
              <a:buChar char="-"/>
            </a:pPr>
            <a:r>
              <a:rPr lang="en-US" baseline="0" dirty="0"/>
              <a:t>Encourage students to consider what NGOs they have heard of</a:t>
            </a:r>
          </a:p>
          <a:p>
            <a:pPr marL="171450" indent="-171450">
              <a:buFontTx/>
              <a:buChar char="-"/>
            </a:pPr>
            <a:r>
              <a:rPr lang="en-US" baseline="0" dirty="0"/>
              <a:t>Encourage thoughts about what NGOs do </a:t>
            </a:r>
            <a:r>
              <a:rPr lang="mr-IN" baseline="0" dirty="0"/>
              <a:t>–</a:t>
            </a:r>
            <a:r>
              <a:rPr lang="en-US" baseline="0" dirty="0"/>
              <a:t> what areas they work in (</a:t>
            </a:r>
            <a:r>
              <a:rPr lang="en-US" baseline="0" dirty="0" err="1"/>
              <a:t>eg</a:t>
            </a:r>
            <a:r>
              <a:rPr lang="en-US" baseline="0" dirty="0"/>
              <a:t>. Health, poverty, mental health, homelessness, water, malaria </a:t>
            </a:r>
            <a:r>
              <a:rPr lang="en-US" baseline="0" dirty="0" err="1"/>
              <a:t>etc</a:t>
            </a:r>
            <a:r>
              <a:rPr lang="en-US" baseline="0" dirty="0"/>
              <a:t>)</a:t>
            </a:r>
          </a:p>
        </p:txBody>
      </p:sp>
      <p:sp>
        <p:nvSpPr>
          <p:cNvPr id="4" name="Slide Number Placeholder 3"/>
          <p:cNvSpPr>
            <a:spLocks noGrp="1"/>
          </p:cNvSpPr>
          <p:nvPr>
            <p:ph type="sldNum" sz="quarter" idx="10"/>
          </p:nvPr>
        </p:nvSpPr>
        <p:spPr/>
        <p:txBody>
          <a:bodyPr/>
          <a:lstStyle/>
          <a:p>
            <a:fld id="{59E63FC0-ECDC-FE43-BE70-2BB01FC03DA9}" type="slidenum">
              <a:rPr lang="en-US" smtClean="0"/>
              <a:t>2</a:t>
            </a:fld>
            <a:endParaRPr lang="en-US"/>
          </a:p>
        </p:txBody>
      </p:sp>
    </p:spTree>
    <p:extLst>
      <p:ext uri="{BB962C8B-B14F-4D97-AF65-F5344CB8AC3E}">
        <p14:creationId xmlns:p14="http://schemas.microsoft.com/office/powerpoint/2010/main" val="185784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key things we were looking at in the series, is this idea of inequality.</a:t>
            </a:r>
          </a:p>
          <a:p>
            <a:r>
              <a:rPr lang="en-US" baseline="0" dirty="0"/>
              <a:t>Share Uganda works in tackling the healthcare inequality around the world, but there are so many different sources and types.</a:t>
            </a:r>
          </a:p>
          <a:p>
            <a:r>
              <a:rPr lang="en-US" baseline="0" dirty="0"/>
              <a:t>It is defined as</a:t>
            </a:r>
            <a:r>
              <a:rPr lang="en-GB" baseline="0" dirty="0"/>
              <a:t> the difference in income, wealth, health, education, access to technology, opportunity and power among countries, communities and households around the world. Inequality can be caused by where you come from, your nationality, your race, your gender, your religion, your ethnicity and your identity</a:t>
            </a:r>
          </a:p>
          <a:p>
            <a:r>
              <a:rPr lang="en-GB" baseline="0" dirty="0"/>
              <a:t>It impacts each and every one of us on a daily basis in a variety of different ways. We need to be aware of this to be able to improve our lives and those of everyone around </a:t>
            </a:r>
            <a:r>
              <a:rPr lang="en-GB" baseline="0"/>
              <a:t>us.</a:t>
            </a:r>
            <a:endParaRPr lang="en-GB" baseline="0" dirty="0"/>
          </a:p>
          <a:p>
            <a:r>
              <a:rPr lang="en-GB" baseline="0" dirty="0"/>
              <a:t>Notes for Teachers:</a:t>
            </a:r>
          </a:p>
          <a:p>
            <a:pPr marL="171450" indent="-171450">
              <a:buFontTx/>
              <a:buChar char="-"/>
            </a:pPr>
            <a:r>
              <a:rPr lang="en-GB" baseline="0" dirty="0"/>
              <a:t>Encourage students to think about what inequalities they see around them</a:t>
            </a:r>
            <a:r>
              <a:rPr lang="en-US" baseline="0" dirty="0"/>
              <a:t> </a:t>
            </a:r>
          </a:p>
          <a:p>
            <a:pPr marL="171450" indent="-171450">
              <a:buFontTx/>
              <a:buChar char="-"/>
            </a:pPr>
            <a:r>
              <a:rPr lang="en-US" baseline="0" dirty="0"/>
              <a:t>Encourage ideas about what can cause inequality </a:t>
            </a:r>
          </a:p>
          <a:p>
            <a:pPr marL="171450" indent="-171450">
              <a:buFontTx/>
              <a:buChar char="-"/>
            </a:pPr>
            <a:r>
              <a:rPr lang="en-US" baseline="0" dirty="0"/>
              <a:t>Is it something they see in their home town or in their school or country? What differences do they see between people </a:t>
            </a:r>
            <a:r>
              <a:rPr lang="mr-IN" baseline="0" dirty="0"/>
              <a:t>–</a:t>
            </a:r>
            <a:r>
              <a:rPr lang="en-US" baseline="0" dirty="0"/>
              <a:t> in how they look, what they have access to and so forth? Does this impact how they are treated? Should it?</a:t>
            </a:r>
          </a:p>
          <a:p>
            <a:pPr marL="171450" indent="-171450">
              <a:buFontTx/>
              <a:buChar char="-"/>
            </a:pPr>
            <a:r>
              <a:rPr lang="en-US" baseline="0" dirty="0"/>
              <a:t>Are there any knock on effects or other consequences of being treated differently, or not having access to something?</a:t>
            </a:r>
          </a:p>
          <a:p>
            <a:pPr marL="171450" indent="-171450">
              <a:buFontTx/>
              <a:buChar char="-"/>
            </a:pPr>
            <a:r>
              <a:rPr lang="en-US" baseline="0" dirty="0"/>
              <a:t>Can students give their own definitions? </a:t>
            </a:r>
            <a:endParaRPr lang="en-GB" baseline="0" dirty="0"/>
          </a:p>
        </p:txBody>
      </p:sp>
      <p:sp>
        <p:nvSpPr>
          <p:cNvPr id="4" name="Slide Number Placeholder 3"/>
          <p:cNvSpPr>
            <a:spLocks noGrp="1"/>
          </p:cNvSpPr>
          <p:nvPr>
            <p:ph type="sldNum" sz="quarter" idx="10"/>
          </p:nvPr>
        </p:nvSpPr>
        <p:spPr/>
        <p:txBody>
          <a:bodyPr/>
          <a:lstStyle/>
          <a:p>
            <a:fld id="{33B7E933-87B4-584E-BFD4-4067255DD0F3}" type="slidenum">
              <a:rPr lang="en-US" smtClean="0"/>
              <a:t>3</a:t>
            </a:fld>
            <a:endParaRPr lang="en-US"/>
          </a:p>
        </p:txBody>
      </p:sp>
    </p:spTree>
    <p:extLst>
      <p:ext uri="{BB962C8B-B14F-4D97-AF65-F5344CB8AC3E}">
        <p14:creationId xmlns:p14="http://schemas.microsoft.com/office/powerpoint/2010/main" val="211841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NGOs and Young people do then</a:t>
            </a:r>
            <a:r>
              <a:rPr lang="mr-IN" dirty="0"/>
              <a:t>…</a:t>
            </a:r>
            <a:r>
              <a:rPr lang="en-GB" dirty="0"/>
              <a:t>..</a:t>
            </a:r>
            <a:endParaRPr lang="en-US" dirty="0"/>
          </a:p>
          <a:p>
            <a:endParaRPr lang="en-US" dirty="0"/>
          </a:p>
          <a:p>
            <a:r>
              <a:rPr lang="en-US" dirty="0"/>
              <a:t>We can focus our</a:t>
            </a:r>
            <a:r>
              <a:rPr lang="en-US" baseline="0" dirty="0"/>
              <a:t> attention to this concept of social justice. </a:t>
            </a:r>
          </a:p>
          <a:p>
            <a:endParaRPr lang="en-US" baseline="0" dirty="0"/>
          </a:p>
          <a:p>
            <a:r>
              <a:rPr lang="en-US" baseline="0" dirty="0"/>
              <a:t>Social justice is understand as fairness based on the ideas of human rights, equality and equity. It is about the way in which human rights are manifested in the everyday lives of people at every level of society. It is about justice or fairness in how wealth, opportunities and privileges are distributed within a society. </a:t>
            </a:r>
            <a:endParaRPr lang="en-GB" baseline="0" dirty="0"/>
          </a:p>
          <a:p>
            <a:endParaRPr lang="en-GB" baseline="0" dirty="0"/>
          </a:p>
          <a:p>
            <a:r>
              <a:rPr lang="en-GB" baseline="0" dirty="0"/>
              <a:t>Its important to remember that we all have our part to play in achieving social justice and that it is an ongoing process. </a:t>
            </a:r>
          </a:p>
          <a:p>
            <a:endParaRPr lang="en-GB" baseline="0" dirty="0"/>
          </a:p>
          <a:p>
            <a:r>
              <a:rPr lang="en-GB" baseline="0" dirty="0"/>
              <a:t>Notes for teachers:</a:t>
            </a:r>
          </a:p>
          <a:p>
            <a:r>
              <a:rPr lang="en-GB" baseline="0" dirty="0"/>
              <a:t>- Social justice in school </a:t>
            </a:r>
            <a:r>
              <a:rPr lang="mr-IN" baseline="0" dirty="0"/>
              <a:t>–</a:t>
            </a:r>
            <a:r>
              <a:rPr lang="en-GB" baseline="0" dirty="0"/>
              <a:t> what can cause a lack of fairness? What can they do to address that? </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4</a:t>
            </a:fld>
            <a:endParaRPr lang="en-US"/>
          </a:p>
        </p:txBody>
      </p:sp>
    </p:spTree>
    <p:extLst>
      <p:ext uri="{BB962C8B-B14F-4D97-AF65-F5344CB8AC3E}">
        <p14:creationId xmlns:p14="http://schemas.microsoft.com/office/powerpoint/2010/main" val="53657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a:t>
            </a:r>
            <a:r>
              <a:rPr lang="en-GB" baseline="0" dirty="0"/>
              <a:t> thing this series of classes is going to explore is individual responsibility. </a:t>
            </a:r>
          </a:p>
          <a:p>
            <a:r>
              <a:rPr lang="en-GB" baseline="0" dirty="0"/>
              <a:t>This is about the responsibility that every single person has towards society. We live in a system where our lives are intertwined and connected -  a system where if we help others and do something to benefit others, chances are it will benefit us as well. </a:t>
            </a:r>
          </a:p>
          <a:p>
            <a:r>
              <a:rPr lang="en-GB" baseline="0" dirty="0"/>
              <a:t>Having individual responsibility is about being sensitive, aware of and engaged in social, economic and environmental issues. It can involve activism which is the use of direct and noticeable action to achieve a result, usually a political or social one. </a:t>
            </a:r>
          </a:p>
          <a:p>
            <a:endParaRPr lang="en-GB" baseline="0" dirty="0"/>
          </a:p>
          <a:p>
            <a:r>
              <a:rPr lang="en-GB" baseline="0" dirty="0"/>
              <a:t>Notes for teachers:</a:t>
            </a:r>
          </a:p>
          <a:p>
            <a:r>
              <a:rPr lang="en-GB" baseline="0" dirty="0"/>
              <a:t>- Encourage a discussion about how they can take individual responsibility in their homes and their schools </a:t>
            </a:r>
            <a:r>
              <a:rPr lang="mr-IN" baseline="0" dirty="0"/>
              <a:t>–</a:t>
            </a:r>
            <a:r>
              <a:rPr lang="en-GB" baseline="0" dirty="0"/>
              <a:t> how does this benefit them and their family/peers?</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5</a:t>
            </a:fld>
            <a:endParaRPr lang="en-US"/>
          </a:p>
        </p:txBody>
      </p:sp>
    </p:spTree>
    <p:extLst>
      <p:ext uri="{BB962C8B-B14F-4D97-AF65-F5344CB8AC3E}">
        <p14:creationId xmlns:p14="http://schemas.microsoft.com/office/powerpoint/2010/main" val="199529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Who are</a:t>
            </a:r>
            <a:r>
              <a:rPr lang="en-US" baseline="0" dirty="0"/>
              <a:t> Share Uganda?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We are an NGO;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Main issues to tackle include health care access and the malaria crisis.</a:t>
            </a:r>
            <a:r>
              <a:rPr lang="en-US" baseline="0" dirty="0"/>
              <a:t> Including</a:t>
            </a:r>
            <a:r>
              <a:rPr lang="en-US" dirty="0"/>
              <a:t> providing sustainable health services and supporting the education of local healthcare professionals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We</a:t>
            </a:r>
            <a:r>
              <a:rPr lang="en-US" baseline="0" dirty="0"/>
              <a:t> d</a:t>
            </a:r>
            <a:r>
              <a:rPr lang="en-US" dirty="0"/>
              <a:t>istribute malaria nets, constructed a Medical camp , planted a forest of eucalyptus trees, initiated a malaria prevention </a:t>
            </a:r>
            <a:r>
              <a:rPr lang="en-US" dirty="0" err="1"/>
              <a:t>programme</a:t>
            </a:r>
            <a:r>
              <a:rPr lang="en-US" dirty="0"/>
              <a:t>,</a:t>
            </a:r>
            <a:r>
              <a:rPr lang="en-US" baseline="0" dirty="0"/>
              <a:t> which has been incredibly successful. </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We</a:t>
            </a:r>
            <a:r>
              <a:rPr lang="en-US" baseline="0" dirty="0"/>
              <a:t> focus on the inequality issue surrounding healthcare, and access to healthcare. Its important to remember that the healthcare facilities we have in the UK are a privilege and that the majority around the world, do not have access to that same privilege.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Set up by people from NI along with community leaders in Uganda. </a:t>
            </a:r>
            <a:endParaRPr lang="en-US" dirty="0"/>
          </a:p>
          <a:p>
            <a:pPr marL="171450" indent="-171450">
              <a:buFontTx/>
              <a:buChar char="-"/>
            </a:pPr>
            <a:r>
              <a:rPr lang="en-US" dirty="0"/>
              <a:t>Medical camp</a:t>
            </a:r>
            <a:r>
              <a:rPr lang="en-US" baseline="0" dirty="0"/>
              <a:t> </a:t>
            </a:r>
            <a:r>
              <a:rPr lang="mr-IN" baseline="0" dirty="0"/>
              <a:t>–</a:t>
            </a:r>
            <a:r>
              <a:rPr lang="en-US" baseline="0" dirty="0"/>
              <a:t> in it’s first day it treated over 500 patients </a:t>
            </a:r>
          </a:p>
          <a:p>
            <a:pPr marL="171450" indent="-171450">
              <a:buFontTx/>
              <a:buChar char="-"/>
            </a:pPr>
            <a:r>
              <a:rPr lang="en-US" baseline="0" dirty="0"/>
              <a:t>Share Uganda has always been committed to taking new approaches to development and empowerment, through building meaningful friendships and relationships with communities. Only through community engagement and holistic thinking can NGOs contribute to the empowerment of local people. </a:t>
            </a:r>
          </a:p>
          <a:p>
            <a:pPr marL="171450" indent="-171450">
              <a:buFontTx/>
              <a:buChar char="-"/>
            </a:pPr>
            <a:r>
              <a:rPr lang="en-US" baseline="0" dirty="0"/>
              <a:t>Learn more through our podcast - https://</a:t>
            </a:r>
            <a:r>
              <a:rPr lang="en-US" baseline="0" dirty="0" err="1"/>
              <a:t>open.spotify.com</a:t>
            </a:r>
            <a:r>
              <a:rPr lang="en-US" baseline="0" dirty="0"/>
              <a:t>/episode/3bpaxofITtc2p5JV28wBcb?si=p5v0VoGzReWyKs4Dkkb7VA </a:t>
            </a:r>
            <a:endParaRPr lang="en-US" dirty="0"/>
          </a:p>
        </p:txBody>
      </p:sp>
      <p:sp>
        <p:nvSpPr>
          <p:cNvPr id="4" name="Slide Number Placeholder 3"/>
          <p:cNvSpPr>
            <a:spLocks noGrp="1"/>
          </p:cNvSpPr>
          <p:nvPr>
            <p:ph type="sldNum" sz="quarter" idx="10"/>
          </p:nvPr>
        </p:nvSpPr>
        <p:spPr/>
        <p:txBody>
          <a:bodyPr/>
          <a:lstStyle/>
          <a:p>
            <a:fld id="{F03D16FB-5F8E-334B-AA23-84887ACF78AF}" type="slidenum">
              <a:rPr lang="en-US" smtClean="0"/>
              <a:t>6</a:t>
            </a:fld>
            <a:endParaRPr lang="en-US"/>
          </a:p>
        </p:txBody>
      </p:sp>
    </p:spTree>
    <p:extLst>
      <p:ext uri="{BB962C8B-B14F-4D97-AF65-F5344CB8AC3E}">
        <p14:creationId xmlns:p14="http://schemas.microsoft.com/office/powerpoint/2010/main" val="148579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a:t>
            </a:r>
          </a:p>
          <a:p>
            <a:endParaRPr lang="en-US" dirty="0"/>
          </a:p>
          <a:p>
            <a:pPr marL="171450" indent="-171450">
              <a:buFontTx/>
              <a:buChar char="-"/>
            </a:pPr>
            <a:r>
              <a:rPr lang="en-US" baseline="0" dirty="0"/>
              <a:t>As young people, from Northern Ireland, you all have an incredibly positive position to stand from in tackling inequality and achieving social justice. </a:t>
            </a:r>
          </a:p>
          <a:p>
            <a:pPr marL="171450" indent="-171450">
              <a:buFontTx/>
              <a:buChar char="-"/>
            </a:pPr>
            <a:r>
              <a:rPr lang="en-US" baseline="0" dirty="0"/>
              <a:t>No one can do anything, but we can all do something. Everyone has something within their unique skill set that makes a difference </a:t>
            </a:r>
            <a:r>
              <a:rPr lang="mr-IN" baseline="0" dirty="0"/>
              <a:t>–</a:t>
            </a:r>
            <a:r>
              <a:rPr lang="en-US" baseline="0" dirty="0"/>
              <a:t> whether it is fundraising for NGOs like Share Uganda, whether it is taking your campaign to politicians, whether it is setting something up in your school </a:t>
            </a:r>
            <a:r>
              <a:rPr lang="mr-IN" baseline="0" dirty="0"/>
              <a:t>–</a:t>
            </a:r>
            <a:r>
              <a:rPr lang="en-US" baseline="0" dirty="0"/>
              <a:t> everyone can achieve something. </a:t>
            </a:r>
          </a:p>
          <a:p>
            <a:pPr marL="171450" indent="-171450">
              <a:buFontTx/>
              <a:buChar char="-"/>
            </a:pPr>
            <a:r>
              <a:rPr lang="en-US" baseline="0" dirty="0"/>
              <a:t>We will now watch this video that shows how young people can get involved in  making a change </a:t>
            </a:r>
            <a:r>
              <a:rPr lang="mr-IN" baseline="0" dirty="0"/>
              <a:t>–</a:t>
            </a:r>
            <a:r>
              <a:rPr lang="en-US" baseline="0" dirty="0"/>
              <a:t> something this series of classes is going to take a look at. </a:t>
            </a:r>
          </a:p>
          <a:p>
            <a:pPr marL="171450" indent="-171450">
              <a:buFontTx/>
              <a:buChar char="-"/>
            </a:pPr>
            <a:endParaRPr lang="en-US" baseline="0" dirty="0"/>
          </a:p>
          <a:p>
            <a:pPr marL="0" indent="0">
              <a:buFontTx/>
              <a:buNone/>
            </a:pPr>
            <a:r>
              <a:rPr lang="en-US" baseline="0" dirty="0"/>
              <a:t>[quote: Margaret Mead] </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7</a:t>
            </a:fld>
            <a:endParaRPr lang="en-US"/>
          </a:p>
        </p:txBody>
      </p:sp>
    </p:spTree>
    <p:extLst>
      <p:ext uri="{BB962C8B-B14F-4D97-AF65-F5344CB8AC3E}">
        <p14:creationId xmlns:p14="http://schemas.microsoft.com/office/powerpoint/2010/main" val="10177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31409-71D5-0E47-82CE-FB1B35350623}"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31409-71D5-0E47-82CE-FB1B35350623}"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31409-71D5-0E47-82CE-FB1B35350623}"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1409-71D5-0E47-82CE-FB1B35350623}"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B31409-71D5-0E47-82CE-FB1B35350623}"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DC10-D2B9-7D41-A3FF-99636FB699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31409-71D5-0E47-82CE-FB1B35350623}" type="datetimeFigureOut">
              <a:rPr lang="en-US" smtClean="0"/>
              <a:t>2/28/21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6DC10-D2B9-7D41-A3FF-99636FB699EF}" type="slidenum">
              <a:rPr lang="en-US" smtClean="0"/>
              <a:t>‹#›</a:t>
            </a:fld>
            <a:endParaRPr lang="en-US"/>
          </a:p>
        </p:txBody>
      </p:sp>
    </p:spTree>
    <p:extLst>
      <p:ext uri="{BB962C8B-B14F-4D97-AF65-F5344CB8AC3E}">
        <p14:creationId xmlns:p14="http://schemas.microsoft.com/office/powerpoint/2010/main" val="2894614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fLaAEMeb9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7464614" y="1783959"/>
            <a:ext cx="4087306" cy="2889114"/>
          </a:xfrm>
        </p:spPr>
        <p:txBody>
          <a:bodyPr anchor="b">
            <a:normAutofit/>
          </a:bodyPr>
          <a:lstStyle/>
          <a:p>
            <a:pPr algn="l" fontAlgn="base"/>
            <a:br>
              <a:rPr lang="en-US" sz="3000" dirty="0"/>
            </a:br>
            <a:r>
              <a:rPr lang="en-US" sz="3000" b="1" i="1" dirty="0">
                <a:ea typeface="Abadi MT Condensed Light" charset="0"/>
                <a:cs typeface="Abadi MT Condensed Light" charset="0"/>
              </a:rPr>
              <a:t>“You can't do everything, </a:t>
            </a:r>
            <a:br>
              <a:rPr lang="en-US" sz="3000" b="1" i="1" dirty="0">
                <a:ea typeface="Abadi MT Condensed Light" charset="0"/>
                <a:cs typeface="Abadi MT Condensed Light" charset="0"/>
              </a:rPr>
            </a:br>
            <a:r>
              <a:rPr lang="en-US" sz="3000" b="1" i="1" dirty="0">
                <a:ea typeface="Abadi MT Condensed Light" charset="0"/>
                <a:cs typeface="Abadi MT Condensed Light" charset="0"/>
              </a:rPr>
              <a:t> but you can do something”</a:t>
            </a:r>
            <a:br>
              <a:rPr lang="en-US" sz="3000" b="1" dirty="0"/>
            </a:br>
            <a:br>
              <a:rPr lang="en-US" sz="3000" b="1" dirty="0"/>
            </a:br>
            <a:endParaRPr lang="en-US" sz="30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7267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022" b="17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What is an NGO?</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5516" y="3417573"/>
            <a:ext cx="4593021" cy="261983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A non-governmental organization (NGO) is any non-profit, voluntary citizens' group which is organized on a local, national or international level.</a:t>
            </a:r>
          </a:p>
          <a:p>
            <a:pPr indent="-228600">
              <a:lnSpc>
                <a:spcPct val="90000"/>
              </a:lnSpc>
              <a:spcAft>
                <a:spcPts val="600"/>
              </a:spcAft>
              <a:buFont typeface="Arial" panose="020B0604020202020204" pitchFamily="34" charset="0"/>
              <a:buChar char="•"/>
            </a:pPr>
            <a:r>
              <a:rPr lang="en-US"/>
              <a:t>NGOs perform a variety of service and humanitarian functions</a:t>
            </a:r>
          </a:p>
          <a:p>
            <a:pPr indent="-228600">
              <a:lnSpc>
                <a:spcPct val="90000"/>
              </a:lnSpc>
              <a:spcAft>
                <a:spcPts val="600"/>
              </a:spcAft>
              <a:buFont typeface="Arial" panose="020B0604020202020204" pitchFamily="34" charset="0"/>
              <a:buChar char="•"/>
            </a:pPr>
            <a:r>
              <a:rPr lang="en-US"/>
              <a:t> Some are organized around specific issues, such as human rights, environment or health. </a:t>
            </a:r>
          </a:p>
        </p:txBody>
      </p:sp>
    </p:spTree>
    <p:extLst>
      <p:ext uri="{BB962C8B-B14F-4D97-AF65-F5344CB8AC3E}">
        <p14:creationId xmlns:p14="http://schemas.microsoft.com/office/powerpoint/2010/main" val="22213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9538" b="1515"/>
          <a:stretch/>
        </p:blipFill>
        <p:spPr bwMode="auto">
          <a:xfrm flipH="1">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b="1" dirty="0">
                <a:solidFill>
                  <a:srgbClr val="FFFFFF"/>
                </a:solidFill>
              </a:rPr>
              <a:t>Inequality</a:t>
            </a:r>
            <a:r>
              <a:rPr lang="en-US" sz="4000" b="1" dirty="0">
                <a:solidFill>
                  <a:srgbClr val="FFFFFF"/>
                </a:solidFill>
              </a:rPr>
              <a:t> </a:t>
            </a:r>
          </a:p>
        </p:txBody>
      </p:sp>
      <p:sp>
        <p:nvSpPr>
          <p:cNvPr id="3" name="Content Placeholder 2"/>
          <p:cNvSpPr>
            <a:spLocks noGrp="1"/>
          </p:cNvSpPr>
          <p:nvPr>
            <p:ph idx="1"/>
          </p:nvPr>
        </p:nvSpPr>
        <p:spPr>
          <a:xfrm>
            <a:off x="5155379" y="1065862"/>
            <a:ext cx="5744685" cy="4726276"/>
          </a:xfrm>
        </p:spPr>
        <p:txBody>
          <a:bodyPr anchor="ctr">
            <a:normAutofit/>
          </a:bodyPr>
          <a:lstStyle/>
          <a:p>
            <a:r>
              <a:rPr lang="en-US" dirty="0">
                <a:solidFill>
                  <a:srgbClr val="FFFFFF"/>
                </a:solidFill>
              </a:rPr>
              <a:t>Inequality is the difference in income, wealth, health, education, access to technology, opportunity and power among countries, communities and households around the world.</a:t>
            </a:r>
          </a:p>
          <a:p>
            <a:r>
              <a:rPr lang="en-US" dirty="0">
                <a:solidFill>
                  <a:srgbClr val="FFFFFF"/>
                </a:solidFill>
              </a:rPr>
              <a:t>Can be caused by where you come from, your nationality, your race, your gender, your religion, your ethnicity, your identity </a:t>
            </a:r>
          </a:p>
        </p:txBody>
      </p:sp>
    </p:spTree>
    <p:extLst>
      <p:ext uri="{BB962C8B-B14F-4D97-AF65-F5344CB8AC3E}">
        <p14:creationId xmlns:p14="http://schemas.microsoft.com/office/powerpoint/2010/main" val="5821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4021" b="17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b="1" dirty="0">
                <a:solidFill>
                  <a:srgbClr val="FFFFFF"/>
                </a:solidFill>
              </a:rPr>
              <a:t>Social</a:t>
            </a:r>
            <a:r>
              <a:rPr lang="en-US" sz="4000" dirty="0">
                <a:solidFill>
                  <a:srgbClr val="FFFFFF"/>
                </a:solidFill>
              </a:rPr>
              <a:t> </a:t>
            </a:r>
            <a:r>
              <a:rPr lang="en-US" b="1" dirty="0">
                <a:solidFill>
                  <a:srgbClr val="FFFFFF"/>
                </a:solidFill>
              </a:rPr>
              <a:t>justice</a:t>
            </a:r>
            <a:r>
              <a:rPr lang="en-US" sz="4000" dirty="0">
                <a:solidFill>
                  <a:srgbClr val="FFFFFF"/>
                </a:solidFill>
              </a:rPr>
              <a:t> </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1065862"/>
            <a:ext cx="5744685" cy="4726276"/>
          </a:xfrm>
        </p:spPr>
        <p:txBody>
          <a:bodyPr anchor="ctr">
            <a:normAutofit/>
          </a:bodyPr>
          <a:lstStyle/>
          <a:p>
            <a:r>
              <a:rPr lang="en-US" dirty="0">
                <a:solidFill>
                  <a:srgbClr val="FFFFFF"/>
                </a:solidFill>
              </a:rPr>
              <a:t>Social justice is based on the concepts of human rights and equality</a:t>
            </a:r>
          </a:p>
          <a:p>
            <a:r>
              <a:rPr lang="en-US" dirty="0">
                <a:solidFill>
                  <a:srgbClr val="FFFFFF"/>
                </a:solidFill>
              </a:rPr>
              <a:t>It is about the way in which human rights are manifested in the everyday lives of people at every level of society. </a:t>
            </a:r>
          </a:p>
          <a:p>
            <a:r>
              <a:rPr lang="en-US" dirty="0">
                <a:solidFill>
                  <a:srgbClr val="FFFFFF"/>
                </a:solidFill>
              </a:rPr>
              <a:t>Justice in terms of the distribution of wealth, opportunities, and privileges within a society.</a:t>
            </a:r>
          </a:p>
          <a:p>
            <a:endParaRPr lang="en-US" sz="2000" dirty="0">
              <a:solidFill>
                <a:srgbClr val="FFFFFF"/>
              </a:solidFill>
            </a:endParaRPr>
          </a:p>
        </p:txBody>
      </p:sp>
    </p:spTree>
    <p:extLst>
      <p:ext uri="{BB962C8B-B14F-4D97-AF65-F5344CB8AC3E}">
        <p14:creationId xmlns:p14="http://schemas.microsoft.com/office/powerpoint/2010/main" val="24223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4021" b="17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b="1" dirty="0">
                <a:solidFill>
                  <a:srgbClr val="FFFFFF"/>
                </a:solidFill>
              </a:rPr>
              <a:t>Individual Responsibility</a:t>
            </a:r>
            <a:endParaRPr lang="en-US" sz="4000" dirty="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1065862"/>
            <a:ext cx="5744685" cy="4726276"/>
          </a:xfrm>
        </p:spPr>
        <p:txBody>
          <a:bodyPr anchor="ctr">
            <a:normAutofit/>
          </a:bodyPr>
          <a:lstStyle/>
          <a:p>
            <a:r>
              <a:rPr lang="en-US" sz="2400" dirty="0"/>
              <a:t>About the responsibility that every person has towards society. </a:t>
            </a:r>
          </a:p>
          <a:p>
            <a:r>
              <a:rPr lang="en-US" sz="2400" dirty="0"/>
              <a:t>It is about being sensitive, aware of and engaged in social, economic and environmental issues </a:t>
            </a:r>
          </a:p>
          <a:p>
            <a:pPr marL="228600" lvl="1">
              <a:spcBef>
                <a:spcPts val="1000"/>
              </a:spcBef>
            </a:pPr>
            <a:r>
              <a:rPr lang="en-US" dirty="0"/>
              <a:t>Can involve </a:t>
            </a:r>
            <a:r>
              <a:rPr lang="en-US" b="1" dirty="0"/>
              <a:t>activism</a:t>
            </a:r>
            <a:r>
              <a:rPr lang="en-US" dirty="0"/>
              <a:t> which is the use of direct and noticeable action to achieve a result, usually a political or social one. </a:t>
            </a:r>
          </a:p>
          <a:p>
            <a:endParaRPr lang="en-US" sz="2400" dirty="0"/>
          </a:p>
          <a:p>
            <a:endParaRPr lang="en-US" sz="2400" dirty="0">
              <a:solidFill>
                <a:srgbClr val="FFFFFF"/>
              </a:solidFill>
            </a:endParaRPr>
          </a:p>
        </p:txBody>
      </p:sp>
    </p:spTree>
    <p:extLst>
      <p:ext uri="{BB962C8B-B14F-4D97-AF65-F5344CB8AC3E}">
        <p14:creationId xmlns:p14="http://schemas.microsoft.com/office/powerpoint/2010/main" val="11707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c5269f108a8b96396c73a492a8a.previews.dropboxusercontent.com/p/thumb/AAhWB9NnmS_dDLgH0VINNOZuSqGX2kf4v3JfTT0gOj5j7TRH3Tkc_Hw4oJPXStfrpGQbVo681YLvAXa9tpIWQwUuqfhcStb1wbbnP2OPgbg8D7MkQjpbaonrOydXN-DzGKzx45VpVkddGcK1_dQbM35ud7RoSYd8AVqetxbVTL2r633O6BH7R7smb1teLH-9OXOFECCVuXqn8izjON-bftHdUnahUcdeow_onCQNQ-TrzrwPhYgKiPrVtLh_4ZJvSpX6ZZgsNfHiyDeJEeBCHzrgPkIZCxsPPGDwSMpZ0vBlNoESMq79lVA9PnkIisBRmHhTiuWYHLgi2danDGtX-CxjmhAPW5hTarcNc_lCIJFw5t6E6gBLHGxCKhbPsq5xQwfxn8bm-rZt66Eyjr0xSSRsBOfOWuxPDbIiyuQBNd3sy8pyvbPdPDsGGdABHpn_LL04SlxZUfWz4zHlMS007Uf0qm0CBuzY_ohBN-bZjVYI1w/p.jpeg?fv_content=true&amp;size_mode=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9126" r="1" b="24125"/>
          <a:stretch/>
        </p:blipFill>
        <p:spPr bwMode="auto">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1266" name="Picture 2"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0907" r="5261" b="1"/>
          <a:stretch/>
        </p:blipFill>
        <p:spPr bwMode="auto">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218" name="Picture 2" descr="https://uc743deb118faf43e488dfe79ec6.previews.dropboxusercontent.com/p/thumb/AAhcoPznWW96sWB9vWo0V_dgtlX5uL3q63eMuLBWKP1QSQKvQHqzPOMTxtUykOJO6xK8DrhGac5G2nIe9IHXQoFllkI9ySiwXjnqAJHMW4bn1f4DsLuyOpOO2zpWbbwAlhdQfDvwotPPM2BXieQq7XCyy-CrbeGgtGdfo6qM4bL3Dd1XI1whtndPhPWL3-2DLeEB9X6w9G2pJuByE4VcH-Is3fTSeJSwu8M48WmDmgb_SU_CnV0sPfyp1WxaVyAd3fRLXJvK8C086ImCmW3rL2GMRVbJv0NbVsA2s-e6fd6NvQnE3Ju9JGQ85SZYLMxODhB9rp5CWxUdB4b_1vB-o-1sPG3JCpV_eJwsUlhZ5GV3uwrAAafGe5ZcHJDxYzNTiYggbLhvEv1TSijhgqf7M8j9Y5fCHEmhBzIxWNYgv-7yW6iHy_Z7XVr-MUkfwZRW1LkSAOl9Hr4-8XJj5y90pw69ODXx2A4rDe_w0Pn3wddM4Q/p.jpeg?fv_content=true&amp;size_mode=5"/>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22152" b="-4"/>
          <a:stretch/>
        </p:blipFill>
        <p:spPr bwMode="auto">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9102" y="143777"/>
            <a:ext cx="4333814" cy="1454051"/>
          </a:xfrm>
        </p:spPr>
        <p:txBody>
          <a:bodyPr>
            <a:normAutofit/>
          </a:bodyPr>
          <a:lstStyle/>
          <a:p>
            <a:r>
              <a:rPr lang="en-US" sz="3600" b="1" dirty="0"/>
              <a:t>Share Uganda </a:t>
            </a:r>
          </a:p>
        </p:txBody>
      </p:sp>
      <p:sp>
        <p:nvSpPr>
          <p:cNvPr id="5" name="Content Placeholder 4"/>
          <p:cNvSpPr>
            <a:spLocks noGrp="1"/>
          </p:cNvSpPr>
          <p:nvPr>
            <p:ph idx="1"/>
          </p:nvPr>
        </p:nvSpPr>
        <p:spPr>
          <a:xfrm>
            <a:off x="6283329" y="1359075"/>
            <a:ext cx="5583993" cy="5116396"/>
          </a:xfrm>
        </p:spPr>
        <p:txBody>
          <a:bodyPr>
            <a:normAutofit fontScale="92500" lnSpcReduction="20000"/>
          </a:bodyPr>
          <a:lstStyle/>
          <a:p>
            <a:r>
              <a:rPr lang="en-US" dirty="0"/>
              <a:t>Share Uganda is an entirely not-for-profit, community based healthcare organization working in the </a:t>
            </a:r>
            <a:r>
              <a:rPr lang="en-US" dirty="0" err="1"/>
              <a:t>Kyotera</a:t>
            </a:r>
            <a:r>
              <a:rPr lang="en-US" dirty="0"/>
              <a:t> District of Uganda.</a:t>
            </a:r>
          </a:p>
          <a:p>
            <a:endParaRPr lang="en-US" dirty="0"/>
          </a:p>
          <a:p>
            <a:r>
              <a:rPr lang="en-US" dirty="0"/>
              <a:t>The work carried out by Share Uganda focuses on tackling the inequality issue</a:t>
            </a:r>
          </a:p>
          <a:p>
            <a:endParaRPr lang="en-US" dirty="0"/>
          </a:p>
          <a:p>
            <a:r>
              <a:rPr lang="en-US" dirty="0"/>
              <a:t>Share Uganda was set up in 2008 by 5 students from Northern Ireland</a:t>
            </a:r>
          </a:p>
          <a:p>
            <a:endParaRPr lang="en-US" dirty="0"/>
          </a:p>
          <a:p>
            <a:r>
              <a:rPr lang="en-US" dirty="0"/>
              <a:t>2018, opening of the Share Uganda Hampton Health Centre</a:t>
            </a:r>
          </a:p>
        </p:txBody>
      </p:sp>
    </p:spTree>
    <p:extLst>
      <p:ext uri="{BB962C8B-B14F-4D97-AF65-F5344CB8AC3E}">
        <p14:creationId xmlns:p14="http://schemas.microsoft.com/office/powerpoint/2010/main" val="16162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51467" cy="1676603"/>
          </a:xfrm>
        </p:spPr>
        <p:txBody>
          <a:bodyPr>
            <a:normAutofit/>
          </a:bodyPr>
          <a:lstStyle/>
          <a:p>
            <a:r>
              <a:rPr lang="en-US" b="1" dirty="0"/>
              <a:t>What can you do?</a:t>
            </a:r>
          </a:p>
        </p:txBody>
      </p:sp>
      <p:sp>
        <p:nvSpPr>
          <p:cNvPr id="3" name="Content Placeholder 2"/>
          <p:cNvSpPr>
            <a:spLocks noGrp="1"/>
          </p:cNvSpPr>
          <p:nvPr>
            <p:ph idx="1"/>
          </p:nvPr>
        </p:nvSpPr>
        <p:spPr>
          <a:xfrm>
            <a:off x="648931" y="2438400"/>
            <a:ext cx="3651466" cy="3785419"/>
          </a:xfrm>
        </p:spPr>
        <p:txBody>
          <a:bodyPr>
            <a:normAutofit/>
          </a:bodyPr>
          <a:lstStyle/>
          <a:p>
            <a:pPr marL="0" indent="0">
              <a:buNone/>
            </a:pPr>
            <a:r>
              <a:rPr lang="en-US" sz="1800" dirty="0">
                <a:hlinkClick r:id="rId3" tooltip="be the voice of change"/>
              </a:rPr>
              <a:t>https://www.youtube.com/watch?v=5fLaAEMeb90</a:t>
            </a:r>
            <a:r>
              <a:rPr lang="en-US" sz="1800" dirty="0"/>
              <a:t> </a:t>
            </a:r>
            <a:endParaRPr lang="en-US" sz="1800" b="1" dirty="0"/>
          </a:p>
          <a:p>
            <a:pPr marL="0" indent="0" algn="ctr">
              <a:buNone/>
            </a:pPr>
            <a:r>
              <a:rPr lang="en-US" dirty="0"/>
              <a:t>“Never doubt that a small group of thoughtful, committed, citizens can change the world. Indeed, it is the only thing that ever has.” </a:t>
            </a:r>
            <a:br>
              <a:rPr lang="en-US" sz="1800" dirty="0"/>
            </a:br>
            <a:endParaRPr lang="en-US" sz="1800" dirty="0"/>
          </a:p>
        </p:txBody>
      </p:sp>
      <p:pic>
        <p:nvPicPr>
          <p:cNvPr id="4" name="Picture 4" descr="https://uc29e939dea502b6f7aa9ca50320.previews.dropboxusercontent.com/p/thumb/AAhpIVwHtudMSKYDR-uQIfmaoeVpBaMYeRUDK5CRqbps1ZrUVZ8MGCk2BzVM4Ef8Q83Z1hAH638m1bqz3AdbVjjE25VBdS-FuEIBS-KhAnkgqhJ5Jvka-DOLMrdkQD9wmsgLCDgYCjNnfFCTt4DlUufjJJGzpXAThmh0dSGN4s5do-pmD-U6mgE_JFSivOAgw4nz0dGPxWpxi0jHAlXxuEaE0Kr_45XKtVWNVQpvtATgBBOtQ_ofzEOB6dUuE26c7B6SQq5Yhi-rXQdXsdTy2WjAwOX7LLTNjT2U0zIypEF1yNlJtGnSz_hmD2uBJRBQGpoaY9wYGmcufftUjm76RwXo/p.jpeg?fv_content=true&amp;size_mode=5"/>
          <p:cNvPicPr>
            <a:picLocks noChangeAspect="1" noChangeArrowheads="1"/>
          </p:cNvPicPr>
          <p:nvPr/>
        </p:nvPicPr>
        <p:blipFill rotWithShape="1">
          <a:blip r:embed="rId4">
            <a:extLst>
              <a:ext uri="{28A0092B-C50C-407E-A947-70E740481C1C}">
                <a14:useLocalDpi xmlns:a14="http://schemas.microsoft.com/office/drawing/2010/main" val="0"/>
              </a:ext>
            </a:extLst>
          </a:blip>
          <a:srcRect l="2106" r="13367"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18367</TotalTime>
  <Words>1561</Words>
  <Application>Microsoft Macintosh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“You can't do everything,   but you can do something”  </vt:lpstr>
      <vt:lpstr>What is an NGO?</vt:lpstr>
      <vt:lpstr>Inequality </vt:lpstr>
      <vt:lpstr>Social justice </vt:lpstr>
      <vt:lpstr>Individual Responsibility</vt:lpstr>
      <vt:lpstr>Share Uganda </vt:lpstr>
      <vt:lpstr>What can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Allen</dc:creator>
  <cp:lastModifiedBy>Savannah Dodd</cp:lastModifiedBy>
  <cp:revision>23</cp:revision>
  <cp:lastPrinted>2020-11-05T18:24:23Z</cp:lastPrinted>
  <dcterms:created xsi:type="dcterms:W3CDTF">2020-02-09T12:16:21Z</dcterms:created>
  <dcterms:modified xsi:type="dcterms:W3CDTF">2021-02-28T17:55:06Z</dcterms:modified>
</cp:coreProperties>
</file>