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8" r:id="rId3"/>
    <p:sldId id="260" r:id="rId4"/>
    <p:sldId id="262" r:id="rId5"/>
    <p:sldId id="263" r:id="rId6"/>
    <p:sldId id="264" r:id="rId7"/>
    <p:sldId id="265" r:id="rId8"/>
    <p:sldId id="266" r:id="rId9"/>
    <p:sldId id="268" r:id="rId10"/>
    <p:sldId id="269"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9"/>
    <p:restoredTop sz="67626"/>
  </p:normalViewPr>
  <p:slideViewPr>
    <p:cSldViewPr snapToGrid="0" snapToObjects="1">
      <p:cViewPr varScale="1">
        <p:scale>
          <a:sx n="81" d="100"/>
          <a:sy n="81" d="100"/>
        </p:scale>
        <p:origin x="1936"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660F4-CB0D-3347-BC32-933711275177}" type="datetimeFigureOut">
              <a:rPr lang="en-US" smtClean="0"/>
              <a:t>2/28/21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C7F51-FD91-9B4A-A5D9-B09B173DBFD9}" type="slidenum">
              <a:rPr lang="en-US" smtClean="0"/>
              <a:t>‹#›</a:t>
            </a:fld>
            <a:endParaRPr lang="en-US"/>
          </a:p>
        </p:txBody>
      </p:sp>
    </p:spTree>
    <p:extLst>
      <p:ext uri="{BB962C8B-B14F-4D97-AF65-F5344CB8AC3E}">
        <p14:creationId xmlns:p14="http://schemas.microsoft.com/office/powerpoint/2010/main" val="162229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menti.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t>
            </a:r>
            <a:r>
              <a:rPr lang="en-US" dirty="0"/>
              <a:t> class takes a look at</a:t>
            </a:r>
            <a:r>
              <a:rPr lang="en-US" baseline="0" dirty="0"/>
              <a:t> inequality. </a:t>
            </a:r>
          </a:p>
          <a:p>
            <a:r>
              <a:rPr lang="en-US" baseline="0" dirty="0"/>
              <a:t>Inequality is something that surrounds all of us and exists all around the world </a:t>
            </a:r>
            <a:r>
              <a:rPr lang="mr-IN" baseline="0" dirty="0"/>
              <a:t>–</a:t>
            </a:r>
            <a:r>
              <a:rPr lang="en-US" baseline="0" dirty="0"/>
              <a:t> from the UK to the USA to Uganda. </a:t>
            </a:r>
          </a:p>
          <a:p>
            <a:r>
              <a:rPr lang="en-US" baseline="0" dirty="0"/>
              <a:t>It is something that Share Uganda, and many other NGOs work to try to address. We look at it from the approach that while you can’t do everything, you can do something. </a:t>
            </a:r>
          </a:p>
          <a:p>
            <a:r>
              <a:rPr lang="en-US" baseline="0" dirty="0"/>
              <a:t>This class is going to leave students with a greater understanding of the dynamics of inequality and how it can manifest </a:t>
            </a:r>
            <a:endParaRPr lang="en-US" dirty="0"/>
          </a:p>
        </p:txBody>
      </p:sp>
      <p:sp>
        <p:nvSpPr>
          <p:cNvPr id="4" name="Slide Number Placeholder 3"/>
          <p:cNvSpPr>
            <a:spLocks noGrp="1"/>
          </p:cNvSpPr>
          <p:nvPr>
            <p:ph type="sldNum" sz="quarter" idx="10"/>
          </p:nvPr>
        </p:nvSpPr>
        <p:spPr/>
        <p:txBody>
          <a:bodyPr/>
          <a:lstStyle/>
          <a:p>
            <a:fld id="{33B7E933-87B4-584E-BFD4-4067255DD0F3}" type="slidenum">
              <a:rPr lang="en-US" smtClean="0"/>
              <a:t>1</a:t>
            </a:fld>
            <a:endParaRPr lang="en-US"/>
          </a:p>
        </p:txBody>
      </p:sp>
    </p:spTree>
    <p:extLst>
      <p:ext uri="{BB962C8B-B14F-4D97-AF65-F5344CB8AC3E}">
        <p14:creationId xmlns:p14="http://schemas.microsoft.com/office/powerpoint/2010/main" val="1819574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Consider</a:t>
            </a:r>
            <a:r>
              <a:rPr lang="en-US" baseline="0" dirty="0"/>
              <a:t> the difference between health care provision in different countries around the world</a:t>
            </a:r>
          </a:p>
          <a:p>
            <a:pPr marL="628650" lvl="1" indent="-171450">
              <a:buFontTx/>
              <a:buChar char="-"/>
            </a:pPr>
            <a:r>
              <a:rPr lang="en-US" baseline="0" dirty="0"/>
              <a:t>What is the difference between the UK and the USA, what is the system in the Republic of Ireland?</a:t>
            </a:r>
          </a:p>
          <a:p>
            <a:pPr marL="628650" lvl="1" indent="-171450">
              <a:buFontTx/>
              <a:buChar char="-"/>
            </a:pPr>
            <a:r>
              <a:rPr lang="en-US" baseline="0" dirty="0"/>
              <a:t>What is it like in other parts of the world?</a:t>
            </a:r>
          </a:p>
          <a:p>
            <a:pPr marL="628650" lvl="1" indent="-171450">
              <a:buFontTx/>
              <a:buChar char="-"/>
            </a:pPr>
            <a:r>
              <a:rPr lang="en-US" baseline="0" dirty="0"/>
              <a:t>Why is this a problem?</a:t>
            </a:r>
          </a:p>
          <a:p>
            <a:pPr marL="628650" lvl="1" indent="-171450">
              <a:buFontTx/>
              <a:buChar char="-"/>
            </a:pPr>
            <a:endParaRPr lang="en-US" baseline="0" dirty="0"/>
          </a:p>
          <a:p>
            <a:pPr marL="171450" lvl="0" indent="-171450">
              <a:buFontTx/>
              <a:buChar char="-"/>
            </a:pPr>
            <a:r>
              <a:rPr lang="en-US" baseline="0" dirty="0"/>
              <a:t>There is an insightful podcast episode that traces this concept - https://</a:t>
            </a:r>
            <a:r>
              <a:rPr lang="en-US" baseline="0" dirty="0" err="1"/>
              <a:t>open.spotify.com</a:t>
            </a:r>
            <a:r>
              <a:rPr lang="en-US" baseline="0" dirty="0"/>
              <a:t>/episode/3QnAsSj43hsJ3PQ1EzPcnq?si=FX1nw8iaSLSGVu9e0o2sgw</a:t>
            </a:r>
          </a:p>
        </p:txBody>
      </p:sp>
      <p:sp>
        <p:nvSpPr>
          <p:cNvPr id="4" name="Slide Number Placeholder 3"/>
          <p:cNvSpPr>
            <a:spLocks noGrp="1"/>
          </p:cNvSpPr>
          <p:nvPr>
            <p:ph type="sldNum" sz="quarter" idx="10"/>
          </p:nvPr>
        </p:nvSpPr>
        <p:spPr/>
        <p:txBody>
          <a:bodyPr/>
          <a:lstStyle/>
          <a:p>
            <a:fld id="{62FC7F51-FD91-9B4A-A5D9-B09B173DBFD9}" type="slidenum">
              <a:rPr lang="en-US" smtClean="0"/>
              <a:t>10</a:t>
            </a:fld>
            <a:endParaRPr lang="en-US"/>
          </a:p>
        </p:txBody>
      </p:sp>
    </p:spTree>
    <p:extLst>
      <p:ext uri="{BB962C8B-B14F-4D97-AF65-F5344CB8AC3E}">
        <p14:creationId xmlns:p14="http://schemas.microsoft.com/office/powerpoint/2010/main" val="94539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activity</a:t>
            </a:r>
          </a:p>
          <a:p>
            <a:pPr marL="228600" indent="-228600">
              <a:buAutoNum type="arabicPeriod"/>
            </a:pPr>
            <a:r>
              <a:rPr lang="en-US" baseline="0" dirty="0"/>
              <a:t>Ask class to consider and give examples of what different examples of inequalities they see or that they particularly care about</a:t>
            </a:r>
          </a:p>
          <a:p>
            <a:pPr marL="228600" indent="-228600">
              <a:buAutoNum type="arabicPeriod"/>
            </a:pPr>
            <a:r>
              <a:rPr lang="en-US" baseline="0" dirty="0"/>
              <a:t>They then are split into groups</a:t>
            </a:r>
          </a:p>
          <a:p>
            <a:pPr marL="228600" indent="-228600">
              <a:buAutoNum type="arabicPeriod"/>
            </a:pPr>
            <a:r>
              <a:rPr lang="en-US" baseline="0" dirty="0"/>
              <a:t>Each group picks a problem  - this will be used for their ‘Issue Tree’</a:t>
            </a:r>
          </a:p>
          <a:p>
            <a:pPr marL="228600" indent="-228600">
              <a:buAutoNum type="arabicPeriod"/>
            </a:pPr>
            <a:r>
              <a:rPr lang="en-US" baseline="0" dirty="0"/>
              <a:t>They draw the tree, and write the inequality within the trunk of the tree</a:t>
            </a:r>
          </a:p>
          <a:p>
            <a:pPr marL="228600" indent="-228600">
              <a:buAutoNum type="arabicPeriod"/>
            </a:pPr>
            <a:r>
              <a:rPr lang="en-US" baseline="0" dirty="0"/>
              <a:t>they consider the causes and input these as the roots</a:t>
            </a:r>
          </a:p>
          <a:p>
            <a:pPr marL="228600" indent="-228600">
              <a:buAutoNum type="arabicPeriod"/>
            </a:pPr>
            <a:r>
              <a:rPr lang="en-US" baseline="0" dirty="0"/>
              <a:t>They then consider the long term and follow on consequences and use these as the leaves.</a:t>
            </a:r>
          </a:p>
          <a:p>
            <a:pPr marL="228600" indent="-228600">
              <a:buAutoNum type="arabicPeriod"/>
            </a:pPr>
            <a:endParaRPr lang="en-US" baseline="0" dirty="0"/>
          </a:p>
          <a:p>
            <a:pPr marL="0" indent="0">
              <a:buNone/>
            </a:pPr>
            <a:r>
              <a:rPr lang="en-US" baseline="0" dirty="0"/>
              <a:t>This task can be done independently or students can use online research to guide their findings and promoting individual research skills.</a:t>
            </a:r>
          </a:p>
          <a:p>
            <a:pPr marL="0" indent="0">
              <a:buNone/>
            </a:pPr>
            <a:r>
              <a:rPr lang="en-US" baseline="0" dirty="0"/>
              <a:t>Ensure to keep the finished tree </a:t>
            </a:r>
            <a:r>
              <a:rPr lang="mr-IN" baseline="0" dirty="0"/>
              <a:t>–</a:t>
            </a:r>
            <a:r>
              <a:rPr lang="en-US" baseline="0" dirty="0"/>
              <a:t> this will be used again later on in another class when they look at solutions.  </a:t>
            </a:r>
          </a:p>
        </p:txBody>
      </p:sp>
      <p:sp>
        <p:nvSpPr>
          <p:cNvPr id="4" name="Slide Number Placeholder 3"/>
          <p:cNvSpPr>
            <a:spLocks noGrp="1"/>
          </p:cNvSpPr>
          <p:nvPr>
            <p:ph type="sldNum" sz="quarter" idx="10"/>
          </p:nvPr>
        </p:nvSpPr>
        <p:spPr/>
        <p:txBody>
          <a:bodyPr/>
          <a:lstStyle/>
          <a:p>
            <a:fld id="{9305D89F-73E6-C64F-8BE6-F05DF25C72F4}" type="slidenum">
              <a:rPr lang="en-US" smtClean="0"/>
              <a:t>11</a:t>
            </a:fld>
            <a:endParaRPr lang="en-US"/>
          </a:p>
        </p:txBody>
      </p:sp>
    </p:spTree>
    <p:extLst>
      <p:ext uri="{BB962C8B-B14F-4D97-AF65-F5344CB8AC3E}">
        <p14:creationId xmlns:p14="http://schemas.microsoft.com/office/powerpoint/2010/main" val="131573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a:t>
            </a:r>
          </a:p>
          <a:p>
            <a:pPr marL="171450" indent="-171450">
              <a:buFontTx/>
              <a:buChar char="-"/>
            </a:pPr>
            <a:r>
              <a:rPr lang="en-US" baseline="0" dirty="0"/>
              <a:t>Using </a:t>
            </a:r>
            <a:r>
              <a:rPr lang="en-US" dirty="0">
                <a:hlinkClick r:id="rId3"/>
              </a:rPr>
              <a:t>https://www.mentimeter.com/</a:t>
            </a:r>
            <a:r>
              <a:rPr lang="en-US" dirty="0"/>
              <a:t> </a:t>
            </a:r>
            <a:r>
              <a:rPr lang="en-US" baseline="0" dirty="0"/>
              <a:t>to allow students to anonymously and autonomously contribute to class ideas and share their ideas. </a:t>
            </a:r>
          </a:p>
          <a:p>
            <a:pPr marL="171450" indent="-171450">
              <a:buFontTx/>
              <a:buChar char="-"/>
            </a:pPr>
            <a:r>
              <a:rPr lang="en-US" baseline="0" dirty="0"/>
              <a:t>Teachers can pre-prepare this slide by visiting the site and generating a code. This code can then be added to this slide. </a:t>
            </a:r>
          </a:p>
          <a:p>
            <a:pPr marL="171450" indent="-171450">
              <a:buFontTx/>
              <a:buChar char="-"/>
            </a:pPr>
            <a:r>
              <a:rPr lang="en-US" baseline="0" dirty="0"/>
              <a:t>Students then go to </a:t>
            </a:r>
            <a:r>
              <a:rPr lang="en-US" dirty="0">
                <a:hlinkClick r:id="rId4"/>
              </a:rPr>
              <a:t>https://www.menti.com/</a:t>
            </a:r>
            <a:r>
              <a:rPr lang="en-US" baseline="0" dirty="0"/>
              <a:t> on their electronic devices and enter the corresponding code. This will then allow them to enter in their ideas to the question. All answers will show up on the screen in your preferred format. </a:t>
            </a:r>
          </a:p>
          <a:p>
            <a:pPr marL="171450" indent="-171450">
              <a:buFontTx/>
              <a:buChar char="-"/>
            </a:pPr>
            <a:endParaRPr lang="en-US" baseline="0" dirty="0"/>
          </a:p>
          <a:p>
            <a:pPr marL="171450" indent="-171450">
              <a:buFontTx/>
              <a:buChar char="-"/>
            </a:pPr>
            <a:r>
              <a:rPr lang="en-US" baseline="0" dirty="0"/>
              <a:t>Suggested introductory questions include</a:t>
            </a:r>
          </a:p>
          <a:p>
            <a:pPr marL="628650" lvl="1" indent="-171450">
              <a:buFontTx/>
              <a:buChar char="-"/>
            </a:pPr>
            <a:r>
              <a:rPr lang="en-US" baseline="0" dirty="0"/>
              <a:t>What does inequality mean to you?</a:t>
            </a:r>
          </a:p>
          <a:p>
            <a:pPr marL="628650" lvl="1" indent="-171450">
              <a:buFontTx/>
              <a:buChar char="-"/>
            </a:pPr>
            <a:r>
              <a:rPr lang="en-US" baseline="0" dirty="0"/>
              <a:t>Can you think of any examples?</a:t>
            </a:r>
          </a:p>
          <a:p>
            <a:pPr marL="628650" lvl="1" indent="-171450">
              <a:buFontTx/>
              <a:buChar char="-"/>
            </a:pPr>
            <a:r>
              <a:rPr lang="en-US" baseline="0" dirty="0"/>
              <a:t>What are the impacts of inequality?</a:t>
            </a:r>
          </a:p>
          <a:p>
            <a:pPr marL="628650" lvl="1" indent="-171450">
              <a:buFontTx/>
              <a:buChar char="-"/>
            </a:pPr>
            <a:r>
              <a:rPr lang="en-US" baseline="0" dirty="0"/>
              <a:t>Do you think it’s okay to have inequality in our communities and in our world? </a:t>
            </a:r>
          </a:p>
          <a:p>
            <a:pPr marL="171450" indent="-171450">
              <a:buFontTx/>
              <a:buChar char="-"/>
            </a:pPr>
            <a:endParaRPr lang="en-US" baseline="0" dirty="0"/>
          </a:p>
          <a:p>
            <a:pPr marL="171450" indent="-171450">
              <a:buFontTx/>
              <a:buChar char="-"/>
            </a:pPr>
            <a:r>
              <a:rPr lang="en-US" baseline="0" dirty="0"/>
              <a:t>This task allows students to begin thinking independently. Controls can be placed on </a:t>
            </a:r>
            <a:r>
              <a:rPr lang="en-US" baseline="0" dirty="0" err="1"/>
              <a:t>menti</a:t>
            </a:r>
            <a:r>
              <a:rPr lang="en-US" baseline="0" dirty="0"/>
              <a:t> software to limit what students can type in as answers.</a:t>
            </a:r>
          </a:p>
          <a:p>
            <a:pPr marL="2000250" lvl="4" indent="-171450">
              <a:buFontTx/>
              <a:buChar char="-"/>
            </a:pPr>
            <a:endParaRPr lang="en-US" baseline="0" dirty="0"/>
          </a:p>
        </p:txBody>
      </p:sp>
      <p:sp>
        <p:nvSpPr>
          <p:cNvPr id="4" name="Slide Number Placeholder 3"/>
          <p:cNvSpPr>
            <a:spLocks noGrp="1"/>
          </p:cNvSpPr>
          <p:nvPr>
            <p:ph type="sldNum" sz="quarter" idx="10"/>
          </p:nvPr>
        </p:nvSpPr>
        <p:spPr/>
        <p:txBody>
          <a:bodyPr/>
          <a:lstStyle/>
          <a:p>
            <a:fld id="{62FC7F51-FD91-9B4A-A5D9-B09B173DBFD9}" type="slidenum">
              <a:rPr lang="en-US" smtClean="0"/>
              <a:t>2</a:t>
            </a:fld>
            <a:endParaRPr lang="en-US"/>
          </a:p>
        </p:txBody>
      </p:sp>
    </p:spTree>
    <p:extLst>
      <p:ext uri="{BB962C8B-B14F-4D97-AF65-F5344CB8AC3E}">
        <p14:creationId xmlns:p14="http://schemas.microsoft.com/office/powerpoint/2010/main" val="106365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Students</a:t>
            </a:r>
            <a:r>
              <a:rPr lang="en-US" sz="1000" baseline="0" dirty="0"/>
              <a:t> can now begin to consider what the world would look like if it were made up of only 100 people. </a:t>
            </a:r>
          </a:p>
          <a:p>
            <a:r>
              <a:rPr lang="en-US" sz="1000" baseline="0" dirty="0"/>
              <a:t>The linked video imagines the world in this way, and shows the differences in what people have access to, and what they don’t have access to. </a:t>
            </a:r>
          </a:p>
          <a:p>
            <a:r>
              <a:rPr lang="en-US" sz="1000" baseline="0" dirty="0"/>
              <a:t>Ensure students are active viewers by asking them to note down three things that surprise them, and one thing they would like to learn more about. </a:t>
            </a:r>
          </a:p>
          <a:p>
            <a:endParaRPr lang="en-US" sz="1000" baseline="0" dirty="0"/>
          </a:p>
          <a:p>
            <a:r>
              <a:rPr lang="en-US" sz="1000" baseline="0" dirty="0"/>
              <a:t>After viewing, there is the option of a follow up task to reimagine the class as representing the population of the world. </a:t>
            </a:r>
          </a:p>
          <a:p>
            <a:pPr marL="228600" indent="-228600">
              <a:buAutoNum type="arabicParenR"/>
            </a:pPr>
            <a:r>
              <a:rPr lang="en-US" sz="1000" baseline="0" dirty="0"/>
              <a:t>The room is to be divided up amongst the continents (North America, South America, Europe, Asia, Africa, Australasia).</a:t>
            </a:r>
          </a:p>
          <a:p>
            <a:pPr marL="228600" indent="-228600">
              <a:buAutoNum type="arabicParenR"/>
            </a:pPr>
            <a:r>
              <a:rPr lang="en-US" sz="1000" baseline="0" dirty="0"/>
              <a:t>Each student is given a continent and asked to move to their continent </a:t>
            </a:r>
          </a:p>
          <a:p>
            <a:pPr marL="228600" indent="-228600">
              <a:buAutoNum type="arabicParenR"/>
            </a:pPr>
            <a:r>
              <a:rPr lang="en-US" sz="1000" baseline="0" dirty="0"/>
              <a:t>Students then consider how the population is distributed. They are asked about what they would expect life to be like if they were from there </a:t>
            </a:r>
            <a:r>
              <a:rPr lang="mr-IN" sz="1000" baseline="0" dirty="0"/>
              <a:t>–</a:t>
            </a:r>
            <a:r>
              <a:rPr lang="en-US" sz="1000" baseline="0" dirty="0"/>
              <a:t> what language would they speak? How much money would they have? How big would their family be? And so on. </a:t>
            </a:r>
          </a:p>
          <a:p>
            <a:pPr marL="228600" indent="-228600">
              <a:buAutoNum type="arabicParenR"/>
            </a:pPr>
            <a:r>
              <a:rPr lang="en-US" sz="1000" baseline="0" dirty="0"/>
              <a:t>Then, the wealth of the world is distributed. I suggest using chocolate coins, but this is completely optional. Using the formula provided below, distribute the coins amongst the continents.</a:t>
            </a:r>
          </a:p>
          <a:p>
            <a:pPr marL="228600" indent="-228600">
              <a:buAutoNum type="arabicParenR"/>
            </a:pPr>
            <a:r>
              <a:rPr lang="en-US" sz="1000" baseline="0" dirty="0"/>
              <a:t>Students can now see how money is distributed around the world. Ask them to consider why it is distributed the way it is, and if it is ’fair or ‘equal’ </a:t>
            </a:r>
            <a:r>
              <a:rPr lang="mr-IN" sz="1000" baseline="0" dirty="0"/>
              <a:t>–</a:t>
            </a:r>
            <a:r>
              <a:rPr lang="en-US" sz="1000" baseline="0" dirty="0"/>
              <a:t> make sure to check in with why or why not. Always ensure that students justify reasons for their answers</a:t>
            </a:r>
          </a:p>
          <a:p>
            <a:pPr marL="228600" indent="-228600">
              <a:buAutoNum type="arabicParenR"/>
            </a:pPr>
            <a:r>
              <a:rPr lang="en-US" sz="1000" baseline="0" dirty="0"/>
              <a:t>Look for a class consensus </a:t>
            </a:r>
            <a:r>
              <a:rPr lang="mr-IN" sz="1000" baseline="0" dirty="0"/>
              <a:t>–</a:t>
            </a:r>
            <a:r>
              <a:rPr lang="en-US" sz="1000" baseline="0" dirty="0"/>
              <a:t> is this distribution fair? If it is not, what could we do to make a fair distribution amongst the class? </a:t>
            </a:r>
          </a:p>
          <a:p>
            <a:pPr marL="228600" indent="-228600">
              <a:buAutoNum type="arabicParenR"/>
            </a:pPr>
            <a:endParaRPr lang="en-US" sz="1000" baseline="0" dirty="0"/>
          </a:p>
          <a:p>
            <a:pPr marL="228600" indent="-228600">
              <a:buAutoNum type="arabicParenR"/>
            </a:pPr>
            <a:endParaRPr lang="en-US" sz="1000" baseline="0" dirty="0"/>
          </a:p>
          <a:p>
            <a:pPr marL="228600" indent="-228600">
              <a:buAutoNum type="arabicParenR"/>
            </a:pPr>
            <a:endParaRPr lang="en-US" sz="1000" dirty="0"/>
          </a:p>
        </p:txBody>
      </p:sp>
      <p:sp>
        <p:nvSpPr>
          <p:cNvPr id="4" name="Slide Number Placeholder 3"/>
          <p:cNvSpPr>
            <a:spLocks noGrp="1"/>
          </p:cNvSpPr>
          <p:nvPr>
            <p:ph type="sldNum" sz="quarter" idx="10"/>
          </p:nvPr>
        </p:nvSpPr>
        <p:spPr/>
        <p:txBody>
          <a:bodyPr/>
          <a:lstStyle/>
          <a:p>
            <a:fld id="{9305D89F-73E6-C64F-8BE6-F05DF25C72F4}" type="slidenum">
              <a:rPr lang="en-US" smtClean="0"/>
              <a:t>3</a:t>
            </a:fld>
            <a:endParaRPr lang="en-US"/>
          </a:p>
        </p:txBody>
      </p:sp>
    </p:spTree>
    <p:extLst>
      <p:ext uri="{BB962C8B-B14F-4D97-AF65-F5344CB8AC3E}">
        <p14:creationId xmlns:p14="http://schemas.microsoft.com/office/powerpoint/2010/main" val="21334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what the students</a:t>
            </a:r>
            <a:r>
              <a:rPr lang="en-US" baseline="0" dirty="0"/>
              <a:t> learned, can they give their own definition of inequality?</a:t>
            </a:r>
          </a:p>
          <a:p>
            <a:r>
              <a:rPr lang="en-US" baseline="0" dirty="0"/>
              <a:t>This is the official definition </a:t>
            </a:r>
            <a:r>
              <a:rPr lang="mr-IN" baseline="0" dirty="0"/>
              <a:t>–</a:t>
            </a:r>
            <a:r>
              <a:rPr lang="en-US" baseline="0" dirty="0"/>
              <a:t> can students now think of how it manifests in;</a:t>
            </a:r>
          </a:p>
          <a:p>
            <a:pPr marL="1085850" lvl="2" indent="-171450">
              <a:buFontTx/>
              <a:buChar char="-"/>
            </a:pPr>
            <a:r>
              <a:rPr lang="en-US" baseline="0" dirty="0"/>
              <a:t>Their schools</a:t>
            </a:r>
          </a:p>
          <a:p>
            <a:pPr marL="1085850" lvl="2" indent="-171450">
              <a:buFontTx/>
              <a:buChar char="-"/>
            </a:pPr>
            <a:r>
              <a:rPr lang="en-US" baseline="0" dirty="0"/>
              <a:t>Their communities</a:t>
            </a:r>
          </a:p>
          <a:p>
            <a:pPr marL="1085850" lvl="2" indent="-171450">
              <a:buFontTx/>
              <a:buChar char="-"/>
            </a:pPr>
            <a:r>
              <a:rPr lang="en-US" baseline="0" dirty="0"/>
              <a:t>Their countries</a:t>
            </a:r>
          </a:p>
          <a:p>
            <a:pPr marL="1085850" lvl="2" indent="-171450">
              <a:buFontTx/>
              <a:buChar char="-"/>
            </a:pPr>
            <a:r>
              <a:rPr lang="en-US" baseline="0" dirty="0"/>
              <a:t>The world</a:t>
            </a:r>
          </a:p>
          <a:p>
            <a:r>
              <a:rPr lang="en-US" baseline="0" dirty="0"/>
              <a:t>-Why does it happen?</a:t>
            </a:r>
            <a:endParaRPr lang="en-US" dirty="0"/>
          </a:p>
        </p:txBody>
      </p:sp>
      <p:sp>
        <p:nvSpPr>
          <p:cNvPr id="4" name="Slide Number Placeholder 3"/>
          <p:cNvSpPr>
            <a:spLocks noGrp="1"/>
          </p:cNvSpPr>
          <p:nvPr>
            <p:ph type="sldNum" sz="quarter" idx="10"/>
          </p:nvPr>
        </p:nvSpPr>
        <p:spPr/>
        <p:txBody>
          <a:bodyPr/>
          <a:lstStyle/>
          <a:p>
            <a:fld id="{9305D89F-73E6-C64F-8BE6-F05DF25C72F4}" type="slidenum">
              <a:rPr lang="en-US" smtClean="0"/>
              <a:t>4</a:t>
            </a:fld>
            <a:endParaRPr lang="en-US"/>
          </a:p>
        </p:txBody>
      </p:sp>
    </p:spTree>
    <p:extLst>
      <p:ext uri="{BB962C8B-B14F-4D97-AF65-F5344CB8AC3E}">
        <p14:creationId xmlns:p14="http://schemas.microsoft.com/office/powerpoint/2010/main" val="203935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True or False</a:t>
            </a:r>
            <a:r>
              <a:rPr lang="en-GB" baseline="0" dirty="0"/>
              <a:t> Game. </a:t>
            </a:r>
          </a:p>
          <a:p>
            <a:r>
              <a:rPr lang="en-GB" baseline="0" dirty="0"/>
              <a:t>I recommend making this student lead. </a:t>
            </a:r>
          </a:p>
          <a:p>
            <a:r>
              <a:rPr lang="en-GB" baseline="0" dirty="0"/>
              <a:t>Continue to ask follow up questions  - what is their reaction to these questions and the answers </a:t>
            </a:r>
            <a:endParaRPr lang="en-US" dirty="0"/>
          </a:p>
        </p:txBody>
      </p:sp>
      <p:sp>
        <p:nvSpPr>
          <p:cNvPr id="4" name="Slide Number Placeholder 3"/>
          <p:cNvSpPr>
            <a:spLocks noGrp="1"/>
          </p:cNvSpPr>
          <p:nvPr>
            <p:ph type="sldNum" sz="quarter" idx="10"/>
          </p:nvPr>
        </p:nvSpPr>
        <p:spPr/>
        <p:txBody>
          <a:bodyPr/>
          <a:lstStyle/>
          <a:p>
            <a:fld id="{F03D16FB-5F8E-334B-AA23-84887ACF78AF}" type="slidenum">
              <a:rPr lang="en-US" smtClean="0"/>
              <a:t>5</a:t>
            </a:fld>
            <a:endParaRPr lang="en-US"/>
          </a:p>
        </p:txBody>
      </p:sp>
    </p:spTree>
    <p:extLst>
      <p:ext uri="{BB962C8B-B14F-4D97-AF65-F5344CB8AC3E}">
        <p14:creationId xmlns:p14="http://schemas.microsoft.com/office/powerpoint/2010/main" val="198272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D16FB-5F8E-334B-AA23-84887ACF78AF}" type="slidenum">
              <a:rPr lang="en-US" smtClean="0"/>
              <a:t>6</a:t>
            </a:fld>
            <a:endParaRPr lang="en-US"/>
          </a:p>
        </p:txBody>
      </p:sp>
    </p:spTree>
    <p:extLst>
      <p:ext uri="{BB962C8B-B14F-4D97-AF65-F5344CB8AC3E}">
        <p14:creationId xmlns:p14="http://schemas.microsoft.com/office/powerpoint/2010/main" val="111459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they prefer </a:t>
            </a:r>
            <a:r>
              <a:rPr lang="mr-IN" dirty="0"/>
              <a:t>–</a:t>
            </a:r>
            <a:r>
              <a:rPr lang="en-US" dirty="0"/>
              <a:t> to have a mobile phone or a toilet?</a:t>
            </a:r>
          </a:p>
        </p:txBody>
      </p:sp>
      <p:sp>
        <p:nvSpPr>
          <p:cNvPr id="4" name="Slide Number Placeholder 3"/>
          <p:cNvSpPr>
            <a:spLocks noGrp="1"/>
          </p:cNvSpPr>
          <p:nvPr>
            <p:ph type="sldNum" sz="quarter" idx="10"/>
          </p:nvPr>
        </p:nvSpPr>
        <p:spPr/>
        <p:txBody>
          <a:bodyPr/>
          <a:lstStyle/>
          <a:p>
            <a:fld id="{F03D16FB-5F8E-334B-AA23-84887ACF78AF}" type="slidenum">
              <a:rPr lang="en-US" smtClean="0"/>
              <a:t>7</a:t>
            </a:fld>
            <a:endParaRPr lang="en-US"/>
          </a:p>
        </p:txBody>
      </p:sp>
    </p:spTree>
    <p:extLst>
      <p:ext uri="{BB962C8B-B14F-4D97-AF65-F5344CB8AC3E}">
        <p14:creationId xmlns:p14="http://schemas.microsoft.com/office/powerpoint/2010/main" val="8602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a:t>
            </a:r>
            <a:r>
              <a:rPr lang="en-US" baseline="0" dirty="0"/>
              <a:t> can be done as a ranking task. </a:t>
            </a:r>
          </a:p>
          <a:p>
            <a:r>
              <a:rPr lang="en-US" baseline="0" dirty="0"/>
              <a:t>Students rank what they think is more effective in tackling inequality</a:t>
            </a:r>
          </a:p>
          <a:p>
            <a:r>
              <a:rPr lang="en-US" baseline="0" dirty="0"/>
              <a:t>Encourage them to be creative and think of other things that can be done </a:t>
            </a:r>
            <a:r>
              <a:rPr lang="mr-IN" baseline="0" dirty="0"/>
              <a:t>–</a:t>
            </a:r>
            <a:r>
              <a:rPr lang="en-US" baseline="0" dirty="0"/>
              <a:t> especially things that they themselves can do.</a:t>
            </a:r>
            <a:endParaRPr lang="en-US" dirty="0"/>
          </a:p>
        </p:txBody>
      </p:sp>
      <p:sp>
        <p:nvSpPr>
          <p:cNvPr id="4" name="Slide Number Placeholder 3"/>
          <p:cNvSpPr>
            <a:spLocks noGrp="1"/>
          </p:cNvSpPr>
          <p:nvPr>
            <p:ph type="sldNum" sz="quarter" idx="10"/>
          </p:nvPr>
        </p:nvSpPr>
        <p:spPr/>
        <p:txBody>
          <a:bodyPr/>
          <a:lstStyle/>
          <a:p>
            <a:fld id="{F03D16FB-5F8E-334B-AA23-84887ACF78AF}" type="slidenum">
              <a:rPr lang="en-US" smtClean="0"/>
              <a:t>8</a:t>
            </a:fld>
            <a:endParaRPr lang="en-US"/>
          </a:p>
        </p:txBody>
      </p:sp>
    </p:spTree>
    <p:extLst>
      <p:ext uri="{BB962C8B-B14F-4D97-AF65-F5344CB8AC3E}">
        <p14:creationId xmlns:p14="http://schemas.microsoft.com/office/powerpoint/2010/main" val="19846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this point, we ask students to consider that inequality is both a global and local problem. </a:t>
            </a:r>
          </a:p>
          <a:p>
            <a:r>
              <a:rPr lang="en-US" baseline="0" dirty="0"/>
              <a:t>Students need to come away with the awareness that this is something that impacts them and their families as well as people in other countries. </a:t>
            </a:r>
          </a:p>
          <a:p>
            <a:r>
              <a:rPr lang="en-US" baseline="0" dirty="0"/>
              <a:t>They also need to consider the wider impacts. </a:t>
            </a:r>
          </a:p>
          <a:p>
            <a:endParaRPr lang="en-US" baseline="0" dirty="0"/>
          </a:p>
          <a:p>
            <a:r>
              <a:rPr lang="en-US" baseline="0" dirty="0"/>
              <a:t>Scenario: imagine you are unwell and can’t get to the doctor</a:t>
            </a:r>
          </a:p>
          <a:p>
            <a:r>
              <a:rPr lang="en-US" baseline="0" dirty="0"/>
              <a:t>		questions: </a:t>
            </a:r>
          </a:p>
          <a:p>
            <a:pPr marL="171450" indent="-171450">
              <a:buFontTx/>
              <a:buChar char="-"/>
            </a:pPr>
            <a:r>
              <a:rPr lang="en-US" baseline="0" dirty="0"/>
              <a:t>What are some reasons why you wouldn't</a:t>
            </a:r>
            <a:r>
              <a:rPr lang="mr-IN" baseline="0" dirty="0"/>
              <a:t>’</a:t>
            </a:r>
            <a:r>
              <a:rPr lang="en-US" baseline="0" dirty="0"/>
              <a:t>t be able to go to the doctor?</a:t>
            </a:r>
          </a:p>
          <a:p>
            <a:pPr marL="171450" indent="-171450">
              <a:buFontTx/>
              <a:buChar char="-"/>
            </a:pPr>
            <a:r>
              <a:rPr lang="en-US" baseline="0" dirty="0"/>
              <a:t>What could be possible consequences of this?</a:t>
            </a:r>
          </a:p>
          <a:p>
            <a:pPr marL="171450" indent="-171450">
              <a:buFontTx/>
              <a:buChar char="-"/>
            </a:pPr>
            <a:r>
              <a:rPr lang="en-US" baseline="0" dirty="0"/>
              <a:t>Why is it important to have access to good health care?</a:t>
            </a:r>
          </a:p>
          <a:p>
            <a:endParaRPr lang="en-US" dirty="0"/>
          </a:p>
        </p:txBody>
      </p:sp>
      <p:sp>
        <p:nvSpPr>
          <p:cNvPr id="4" name="Slide Number Placeholder 3"/>
          <p:cNvSpPr>
            <a:spLocks noGrp="1"/>
          </p:cNvSpPr>
          <p:nvPr>
            <p:ph type="sldNum" sz="quarter" idx="10"/>
          </p:nvPr>
        </p:nvSpPr>
        <p:spPr/>
        <p:txBody>
          <a:bodyPr/>
          <a:lstStyle/>
          <a:p>
            <a:fld id="{3F42C6ED-E5F6-8B4D-AB67-C8C1DF6CA910}" type="slidenum">
              <a:rPr lang="en-US" smtClean="0"/>
              <a:t>9</a:t>
            </a:fld>
            <a:endParaRPr lang="en-US"/>
          </a:p>
        </p:txBody>
      </p:sp>
    </p:spTree>
    <p:extLst>
      <p:ext uri="{BB962C8B-B14F-4D97-AF65-F5344CB8AC3E}">
        <p14:creationId xmlns:p14="http://schemas.microsoft.com/office/powerpoint/2010/main" val="31077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EF0603-1A90-2D4D-BBDA-500995353A41}"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FABD-954E-404B-9FFC-B14733467700}" type="slidenum">
              <a:rPr lang="en-US" smtClean="0"/>
              <a:t>‹#›</a:t>
            </a:fld>
            <a:endParaRPr lang="en-US"/>
          </a:p>
        </p:txBody>
      </p:sp>
    </p:spTree>
    <p:extLst>
      <p:ext uri="{BB962C8B-B14F-4D97-AF65-F5344CB8AC3E}">
        <p14:creationId xmlns:p14="http://schemas.microsoft.com/office/powerpoint/2010/main" val="79348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F0603-1A90-2D4D-BBDA-500995353A41}"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FABD-954E-404B-9FFC-B14733467700}" type="slidenum">
              <a:rPr lang="en-US" smtClean="0"/>
              <a:t>‹#›</a:t>
            </a:fld>
            <a:endParaRPr lang="en-US"/>
          </a:p>
        </p:txBody>
      </p:sp>
    </p:spTree>
    <p:extLst>
      <p:ext uri="{BB962C8B-B14F-4D97-AF65-F5344CB8AC3E}">
        <p14:creationId xmlns:p14="http://schemas.microsoft.com/office/powerpoint/2010/main" val="111729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F0603-1A90-2D4D-BBDA-500995353A41}"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FABD-954E-404B-9FFC-B14733467700}" type="slidenum">
              <a:rPr lang="en-US" smtClean="0"/>
              <a:t>‹#›</a:t>
            </a:fld>
            <a:endParaRPr lang="en-US"/>
          </a:p>
        </p:txBody>
      </p:sp>
    </p:spTree>
    <p:extLst>
      <p:ext uri="{BB962C8B-B14F-4D97-AF65-F5344CB8AC3E}">
        <p14:creationId xmlns:p14="http://schemas.microsoft.com/office/powerpoint/2010/main" val="73936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EF0603-1A90-2D4D-BBDA-500995353A41}"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FABD-954E-404B-9FFC-B14733467700}" type="slidenum">
              <a:rPr lang="en-US" smtClean="0"/>
              <a:t>‹#›</a:t>
            </a:fld>
            <a:endParaRPr lang="en-US"/>
          </a:p>
        </p:txBody>
      </p:sp>
    </p:spTree>
    <p:extLst>
      <p:ext uri="{BB962C8B-B14F-4D97-AF65-F5344CB8AC3E}">
        <p14:creationId xmlns:p14="http://schemas.microsoft.com/office/powerpoint/2010/main" val="21998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EF0603-1A90-2D4D-BBDA-500995353A41}"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FABD-954E-404B-9FFC-B14733467700}" type="slidenum">
              <a:rPr lang="en-US" smtClean="0"/>
              <a:t>‹#›</a:t>
            </a:fld>
            <a:endParaRPr lang="en-US"/>
          </a:p>
        </p:txBody>
      </p:sp>
    </p:spTree>
    <p:extLst>
      <p:ext uri="{BB962C8B-B14F-4D97-AF65-F5344CB8AC3E}">
        <p14:creationId xmlns:p14="http://schemas.microsoft.com/office/powerpoint/2010/main" val="153574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EF0603-1A90-2D4D-BBDA-500995353A41}"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FABD-954E-404B-9FFC-B14733467700}" type="slidenum">
              <a:rPr lang="en-US" smtClean="0"/>
              <a:t>‹#›</a:t>
            </a:fld>
            <a:endParaRPr lang="en-US"/>
          </a:p>
        </p:txBody>
      </p:sp>
    </p:spTree>
    <p:extLst>
      <p:ext uri="{BB962C8B-B14F-4D97-AF65-F5344CB8AC3E}">
        <p14:creationId xmlns:p14="http://schemas.microsoft.com/office/powerpoint/2010/main" val="73935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EF0603-1A90-2D4D-BBDA-500995353A41}" type="datetimeFigureOut">
              <a:rPr lang="en-US" smtClean="0"/>
              <a:t>2/28/21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FFABD-954E-404B-9FFC-B14733467700}" type="slidenum">
              <a:rPr lang="en-US" smtClean="0"/>
              <a:t>‹#›</a:t>
            </a:fld>
            <a:endParaRPr lang="en-US"/>
          </a:p>
        </p:txBody>
      </p:sp>
    </p:spTree>
    <p:extLst>
      <p:ext uri="{BB962C8B-B14F-4D97-AF65-F5344CB8AC3E}">
        <p14:creationId xmlns:p14="http://schemas.microsoft.com/office/powerpoint/2010/main" val="100664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EF0603-1A90-2D4D-BBDA-500995353A41}" type="datetimeFigureOut">
              <a:rPr lang="en-US" smtClean="0"/>
              <a:t>2/28/21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FFABD-954E-404B-9FFC-B14733467700}" type="slidenum">
              <a:rPr lang="en-US" smtClean="0"/>
              <a:t>‹#›</a:t>
            </a:fld>
            <a:endParaRPr lang="en-US"/>
          </a:p>
        </p:txBody>
      </p:sp>
    </p:spTree>
    <p:extLst>
      <p:ext uri="{BB962C8B-B14F-4D97-AF65-F5344CB8AC3E}">
        <p14:creationId xmlns:p14="http://schemas.microsoft.com/office/powerpoint/2010/main" val="88703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F0603-1A90-2D4D-BBDA-500995353A41}" type="datetimeFigureOut">
              <a:rPr lang="en-US" smtClean="0"/>
              <a:t>2/28/21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FFABD-954E-404B-9FFC-B14733467700}" type="slidenum">
              <a:rPr lang="en-US" smtClean="0"/>
              <a:t>‹#›</a:t>
            </a:fld>
            <a:endParaRPr lang="en-US"/>
          </a:p>
        </p:txBody>
      </p:sp>
    </p:spTree>
    <p:extLst>
      <p:ext uri="{BB962C8B-B14F-4D97-AF65-F5344CB8AC3E}">
        <p14:creationId xmlns:p14="http://schemas.microsoft.com/office/powerpoint/2010/main" val="55469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EF0603-1A90-2D4D-BBDA-500995353A41}"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FABD-954E-404B-9FFC-B14733467700}" type="slidenum">
              <a:rPr lang="en-US" smtClean="0"/>
              <a:t>‹#›</a:t>
            </a:fld>
            <a:endParaRPr lang="en-US"/>
          </a:p>
        </p:txBody>
      </p:sp>
    </p:spTree>
    <p:extLst>
      <p:ext uri="{BB962C8B-B14F-4D97-AF65-F5344CB8AC3E}">
        <p14:creationId xmlns:p14="http://schemas.microsoft.com/office/powerpoint/2010/main" val="47710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EF0603-1A90-2D4D-BBDA-500995353A41}"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FABD-954E-404B-9FFC-B14733467700}" type="slidenum">
              <a:rPr lang="en-US" smtClean="0"/>
              <a:t>‹#›</a:t>
            </a:fld>
            <a:endParaRPr lang="en-US"/>
          </a:p>
        </p:txBody>
      </p:sp>
    </p:spTree>
    <p:extLst>
      <p:ext uri="{BB962C8B-B14F-4D97-AF65-F5344CB8AC3E}">
        <p14:creationId xmlns:p14="http://schemas.microsoft.com/office/powerpoint/2010/main" val="6305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F0603-1A90-2D4D-BBDA-500995353A41}" type="datetimeFigureOut">
              <a:rPr lang="en-US" smtClean="0"/>
              <a:t>2/28/21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FFABD-954E-404B-9FFC-B14733467700}" type="slidenum">
              <a:rPr lang="en-US" smtClean="0"/>
              <a:t>‹#›</a:t>
            </a:fld>
            <a:endParaRPr lang="en-US"/>
          </a:p>
        </p:txBody>
      </p:sp>
    </p:spTree>
    <p:extLst>
      <p:ext uri="{BB962C8B-B14F-4D97-AF65-F5344CB8AC3E}">
        <p14:creationId xmlns:p14="http://schemas.microsoft.com/office/powerpoint/2010/main" val="11018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spotify.com/episode/3QnAsSj43hsJ3PQ1EzPcnq?si=FX1nw8iaSLSGVu9e0o2sg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A3nllBT9AC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7464614" y="1783959"/>
            <a:ext cx="4087306" cy="2889114"/>
          </a:xfrm>
        </p:spPr>
        <p:txBody>
          <a:bodyPr anchor="b">
            <a:normAutofit/>
          </a:bodyPr>
          <a:lstStyle/>
          <a:p>
            <a:pPr algn="l" fontAlgn="base"/>
            <a:br>
              <a:rPr lang="en-US" sz="3000"/>
            </a:br>
            <a:r>
              <a:rPr lang="en-US" sz="3000" b="1" i="1">
                <a:ea typeface="Abadi MT Condensed Light" charset="0"/>
                <a:cs typeface="Abadi MT Condensed Light" charset="0"/>
              </a:rPr>
              <a:t>“You can't do everything, </a:t>
            </a:r>
            <a:br>
              <a:rPr lang="en-US" sz="3000" b="1" i="1">
                <a:ea typeface="Abadi MT Condensed Light" charset="0"/>
                <a:cs typeface="Abadi MT Condensed Light" charset="0"/>
              </a:rPr>
            </a:br>
            <a:r>
              <a:rPr lang="en-US" sz="3000" b="1" i="1">
                <a:ea typeface="Abadi MT Condensed Light" charset="0"/>
                <a:cs typeface="Abadi MT Condensed Light" charset="0"/>
              </a:rPr>
              <a:t> but you can do something”</a:t>
            </a:r>
            <a:br>
              <a:rPr lang="en-US" sz="3000" b="1"/>
            </a:br>
            <a:br>
              <a:rPr lang="en-US" sz="3000" b="1"/>
            </a:br>
            <a:endParaRPr lang="en-US" sz="300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491723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2293" y="638144"/>
            <a:ext cx="4953934" cy="1676603"/>
          </a:xfrm>
        </p:spPr>
        <p:txBody>
          <a:bodyPr>
            <a:normAutofit/>
          </a:bodyPr>
          <a:lstStyle/>
          <a:p>
            <a:r>
              <a:rPr lang="en-US" sz="4000" dirty="0"/>
              <a:t>Public health inequality</a:t>
            </a:r>
          </a:p>
        </p:txBody>
      </p:sp>
      <p:sp>
        <p:nvSpPr>
          <p:cNvPr id="3" name="Content Placeholder 2"/>
          <p:cNvSpPr>
            <a:spLocks noGrp="1"/>
          </p:cNvSpPr>
          <p:nvPr>
            <p:ph idx="1"/>
          </p:nvPr>
        </p:nvSpPr>
        <p:spPr>
          <a:xfrm>
            <a:off x="6622295" y="2438401"/>
            <a:ext cx="4953932" cy="3779520"/>
          </a:xfrm>
        </p:spPr>
        <p:txBody>
          <a:bodyPr>
            <a:normAutofit fontScale="92500" lnSpcReduction="10000"/>
          </a:bodyPr>
          <a:lstStyle/>
          <a:p>
            <a:r>
              <a:rPr lang="en-US" sz="2000" dirty="0"/>
              <a:t>Public health is the area that Share Uganda works in to address inequality and achieve greater social justice.</a:t>
            </a:r>
          </a:p>
          <a:p>
            <a:r>
              <a:rPr lang="en-US" sz="2000" dirty="0"/>
              <a:t>Where can we see public health inequality?</a:t>
            </a:r>
          </a:p>
          <a:p>
            <a:pPr lvl="1"/>
            <a:r>
              <a:rPr lang="en-US" sz="2000" dirty="0"/>
              <a:t>Globally?</a:t>
            </a:r>
          </a:p>
          <a:p>
            <a:pPr lvl="1"/>
            <a:r>
              <a:rPr lang="en-US" sz="2000" dirty="0"/>
              <a:t>Within nations?</a:t>
            </a:r>
          </a:p>
          <a:p>
            <a:pPr lvl="1"/>
            <a:r>
              <a:rPr lang="en-US" sz="2000" dirty="0"/>
              <a:t>Between nations?</a:t>
            </a:r>
          </a:p>
          <a:p>
            <a:r>
              <a:rPr lang="en-US" sz="2000" dirty="0"/>
              <a:t>What is the impact?</a:t>
            </a:r>
          </a:p>
          <a:p>
            <a:endParaRPr lang="en-US" sz="2000" dirty="0"/>
          </a:p>
          <a:p>
            <a:endParaRPr lang="en-US" sz="2000" dirty="0"/>
          </a:p>
          <a:p>
            <a:pPr marL="0" indent="0">
              <a:buNone/>
            </a:pPr>
            <a:r>
              <a:rPr lang="en-US" sz="1500" baseline="0" dirty="0">
                <a:hlinkClick r:id="rId3"/>
              </a:rPr>
              <a:t>https://open.spotify.com/episode/3QnAsSj43hsJ3PQ1EzPcnq?si=FX1nw8iaSLSGVu9e0o2sgw</a:t>
            </a:r>
            <a:r>
              <a:rPr lang="en-US" sz="1500" baseline="0" dirty="0"/>
              <a:t> </a:t>
            </a:r>
            <a:endParaRPr lang="en-US" sz="1500" dirty="0"/>
          </a:p>
        </p:txBody>
      </p:sp>
      <p:pic>
        <p:nvPicPr>
          <p:cNvPr id="7" name="Picture 2" descr="https://uc743deb118faf43e488dfe79ec6.previews.dropboxusercontent.com/p/thumb/AAhcoPznWW96sWB9vWo0V_dgtlX5uL3q63eMuLBWKP1QSQKvQHqzPOMTxtUykOJO6xK8DrhGac5G2nIe9IHXQoFllkI9ySiwXjnqAJHMW4bn1f4DsLuyOpOO2zpWbbwAlhdQfDvwotPPM2BXieQq7XCyy-CrbeGgtGdfo6qM4bL3Dd1XI1whtndPhPWL3-2DLeEB9X6w9G2pJuByE4VcH-Is3fTSeJSwu8M48WmDmgb_SU_CnV0sPfyp1WxaVyAd3fRLXJvK8C086ImCmW3rL2GMRVbJv0NbVsA2s-e6fd6NvQnE3Ju9JGQ85SZYLMxODhB9rp5CWxUdB4b_1vB-o-1sPG3JCpV_eJwsUlhZ5GV3uwrAAafGe5ZcHJDxYzNTiYggbLhvEv1TSijhgqf7M8j9Y5fCHEmhBzIxWNYgv-7yW6iHy_Z7XVr-MUkfwZRW1LkSAOl9Hr4-8XJj5y90pw69ODXx2A4rDe_w0Pn3wddM4Q/p.jpeg?fv_content=true&amp;size_mode=5"/>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22152" b="-4"/>
          <a:stretch/>
        </p:blipFill>
        <p:spPr bwMode="auto">
          <a:xfrm>
            <a:off x="484095" y="1144444"/>
            <a:ext cx="5916752" cy="5073477"/>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7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630"/>
            <a:ext cx="10515600" cy="1325563"/>
          </a:xfrm>
        </p:spPr>
        <p:txBody>
          <a:bodyPr/>
          <a:lstStyle/>
          <a:p>
            <a:r>
              <a:rPr lang="en-US" b="1" dirty="0">
                <a:solidFill>
                  <a:srgbClr val="7030A0"/>
                </a:solidFill>
              </a:rPr>
              <a:t>World Issues </a:t>
            </a:r>
          </a:p>
        </p:txBody>
      </p:sp>
      <p:sp>
        <p:nvSpPr>
          <p:cNvPr id="4" name="TextBox 3"/>
          <p:cNvSpPr txBox="1"/>
          <p:nvPr/>
        </p:nvSpPr>
        <p:spPr>
          <a:xfrm>
            <a:off x="1524000" y="2252869"/>
            <a:ext cx="4174435" cy="2246769"/>
          </a:xfrm>
          <a:prstGeom prst="rect">
            <a:avLst/>
          </a:prstGeom>
          <a:noFill/>
        </p:spPr>
        <p:txBody>
          <a:bodyPr wrap="square" rtlCol="0">
            <a:spAutoFit/>
          </a:bodyPr>
          <a:lstStyle/>
          <a:p>
            <a:pPr marL="457200" indent="-457200">
              <a:buFont typeface="Arial" charset="0"/>
              <a:buChar char="•"/>
            </a:pPr>
            <a:r>
              <a:rPr lang="en-US" sz="2800" dirty="0"/>
              <a:t>Climate change</a:t>
            </a:r>
          </a:p>
          <a:p>
            <a:pPr marL="457200" indent="-457200">
              <a:buFont typeface="Arial" charset="0"/>
              <a:buChar char="•"/>
            </a:pPr>
            <a:r>
              <a:rPr lang="en-US" sz="2800" dirty="0"/>
              <a:t>Racism</a:t>
            </a:r>
          </a:p>
          <a:p>
            <a:pPr marL="457200" indent="-457200">
              <a:buFont typeface="Arial" charset="0"/>
              <a:buChar char="•"/>
            </a:pPr>
            <a:r>
              <a:rPr lang="en-US" sz="2800" dirty="0"/>
              <a:t>Poverty</a:t>
            </a:r>
          </a:p>
          <a:p>
            <a:pPr marL="457200" indent="-457200">
              <a:buFont typeface="Arial" charset="0"/>
              <a:buChar char="•"/>
            </a:pPr>
            <a:r>
              <a:rPr lang="en-US" sz="2800" dirty="0"/>
              <a:t>Access to health care</a:t>
            </a:r>
          </a:p>
          <a:p>
            <a:pPr marL="457200" indent="-457200">
              <a:buFont typeface="Arial" charset="0"/>
              <a:buChar char="•"/>
            </a:pPr>
            <a:r>
              <a:rPr lang="en-US" sz="2800" dirty="0"/>
              <a:t>Bullying </a:t>
            </a:r>
          </a:p>
        </p:txBody>
      </p:sp>
      <p:pic>
        <p:nvPicPr>
          <p:cNvPr id="1026" name="Picture 2" descr="mage result for problem tree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435" y="391630"/>
            <a:ext cx="6112565" cy="611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5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MENTI</a:t>
            </a:r>
          </a:p>
        </p:txBody>
      </p:sp>
      <p:sp>
        <p:nvSpPr>
          <p:cNvPr id="3" name="Content Placeholder 2"/>
          <p:cNvSpPr>
            <a:spLocks noGrp="1"/>
          </p:cNvSpPr>
          <p:nvPr>
            <p:ph idx="1"/>
          </p:nvPr>
        </p:nvSpPr>
        <p:spPr/>
        <p:txBody>
          <a:bodyPr/>
          <a:lstStyle/>
          <a:p>
            <a:r>
              <a:rPr lang="en-US" dirty="0"/>
              <a:t>Question:</a:t>
            </a:r>
          </a:p>
          <a:p>
            <a:pPr lvl="3"/>
            <a:r>
              <a:rPr lang="en-US" dirty="0"/>
              <a:t>What does ‘inequality’ mean to you?</a:t>
            </a:r>
          </a:p>
        </p:txBody>
      </p:sp>
    </p:spTree>
    <p:extLst>
      <p:ext uri="{BB962C8B-B14F-4D97-AF65-F5344CB8AC3E}">
        <p14:creationId xmlns:p14="http://schemas.microsoft.com/office/powerpoint/2010/main" val="181224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cdde48fb5e377754e391153da3e.previews.dropboxusercontent.com/p/thumb/AAiwpwTwzJ2PqEmapRx4W6USoetegzmi7N-kgMetfjgUT51QL-xOTfppGBxUSOUL2rSr97x8qsPE-UcfzYsTGumfeiZdSyqLwgj3yPuvRnKhfQ5FnYEFbNIOzZPS7GUIfls7CIWMIMi5EFy7pXaAVLbLEfDyGIut9dVAn4Y1m0AVEpFhrQ_zk4M7x1hdDuPqU2kSANHhBKTxgamPUP7AwnNSON_2H2tehpTPRRXBoDZo-pOFA6AZuX7TJwwWnczAUs_nAckV2dBuBkPYR-xTQtMGI79n2zsfvFrGhtpJ9y9Uth9txMOjvOoM36hG_gOrE_JpZapGzRcGMiW_mqRqPbOCeyzUSBZV9BiAQaqad3nb41rubYET2cKyvvdXs1tAmqGiKEOykVKxVvyUmCIMelud02adFcnobgC7JXHrX2m5H-8l1IbaAVwuQ8Xy-eEuk8kTX77EPXubm4LHELsZO9PH7M7ut99bt55JGDKflnFyHA/p.jpeg?fv_content=true&amp;size_mode=5"/>
          <p:cNvPicPr>
            <a:picLocks noChangeAspect="1" noChangeArrowheads="1"/>
          </p:cNvPicPr>
          <p:nvPr/>
        </p:nvPicPr>
        <p:blipFill rotWithShape="1">
          <a:blip r:embed="rId3">
            <a:extLst>
              <a:ext uri="{28A0092B-C50C-407E-A947-70E740481C1C}">
                <a14:useLocalDpi xmlns:a14="http://schemas.microsoft.com/office/drawing/2010/main" val="0"/>
              </a:ext>
            </a:extLst>
          </a:blip>
          <a:srcRect t="27483" b="15171"/>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804998" y="4551037"/>
            <a:ext cx="5021782" cy="1509931"/>
          </a:xfrm>
        </p:spPr>
        <p:txBody>
          <a:bodyPr>
            <a:normAutofit/>
          </a:bodyPr>
          <a:lstStyle/>
          <a:p>
            <a:r>
              <a:rPr lang="en-US" sz="4000">
                <a:solidFill>
                  <a:srgbClr val="000000"/>
                </a:solidFill>
              </a:rPr>
              <a:t>What if the world was 100 people?</a:t>
            </a:r>
          </a:p>
        </p:txBody>
      </p:sp>
      <p:sp>
        <p:nvSpPr>
          <p:cNvPr id="8" name="Content Placeholder 2"/>
          <p:cNvSpPr>
            <a:spLocks noGrp="1"/>
          </p:cNvSpPr>
          <p:nvPr>
            <p:ph idx="1"/>
          </p:nvPr>
        </p:nvSpPr>
        <p:spPr>
          <a:xfrm>
            <a:off x="5691353" y="5881073"/>
            <a:ext cx="5588928" cy="1509935"/>
          </a:xfrm>
        </p:spPr>
        <p:txBody>
          <a:bodyPr anchor="ctr">
            <a:normAutofit/>
          </a:bodyPr>
          <a:lstStyle/>
          <a:p>
            <a:pPr marL="457200" lvl="1" indent="0">
              <a:buNone/>
            </a:pPr>
            <a:r>
              <a:rPr lang="en-GB" sz="1800" dirty="0">
                <a:solidFill>
                  <a:srgbClr val="000000"/>
                </a:solidFill>
                <a:hlinkClick r:id="rId4"/>
              </a:rPr>
              <a:t>https://www.youtube.com/watch?v=A3nllBT9ACg</a:t>
            </a:r>
            <a:endParaRPr lang="en-GB" sz="1800" dirty="0">
              <a:solidFill>
                <a:srgbClr val="000000"/>
              </a:solidFill>
            </a:endParaRPr>
          </a:p>
          <a:p>
            <a:pPr lvl="1"/>
            <a:endParaRPr lang="en-GB" sz="1800" dirty="0">
              <a:solidFill>
                <a:srgbClr val="000000"/>
              </a:solidFill>
            </a:endParaRPr>
          </a:p>
        </p:txBody>
      </p:sp>
    </p:spTree>
    <p:extLst>
      <p:ext uri="{BB962C8B-B14F-4D97-AF65-F5344CB8AC3E}">
        <p14:creationId xmlns:p14="http://schemas.microsoft.com/office/powerpoint/2010/main" val="52733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uce23cf399b7ba4b00e1ab3794e6.previews.dropboxusercontent.com/p/thumb/AAijmKDORJGRywazlzvZbUYBcAIjFPMouL0Z2MGUy0iD7TUO6trE3fYWPj8LLx_69MtDgqxZtNDN4B76hcy6F7_vGOVHwhAkifTwQOK7Mu5rQc7TP7bTYzoguYR4MOYwWN05ogyq44r8p68WFIwECSeMuwrWF3vwg5Uku9K5fQWr-8fXNdGtfPxVCsgDqhM74ZhaD4KtaE3rtpQNIcdiHg2w1N74vtG0n7iP45Z-eHC39ZajzCQtC5hIoMRY_jwTErtJ0jqYEgX8borpZ1cu-YcZ31YQIGTOvdMOT7fdY-ivrwlHv7bCtH7qX2rNi9DngFhWR1KBEn5EQWTN8K7A4HurinWuxFYIzB0rV4KVN2vSqrKyRiByZpnSkWAJEowRdLk8mZ2TfNcgDsdHoSS5wozyisjdqhO4v7NXTstflSnofQ/p.jpeg?fv_content=true&amp;size_mode=5"/>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785" r="16784" b="-1"/>
          <a:stretch/>
        </p:blipFill>
        <p:spPr bwMode="auto">
          <a:xfrm flipH="1">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246552" y="2627361"/>
            <a:ext cx="4706803" cy="3788830"/>
          </a:xfrm>
        </p:spPr>
        <p:txBody>
          <a:bodyPr anchor="ctr">
            <a:normAutofit/>
          </a:bodyPr>
          <a:lstStyle/>
          <a:p>
            <a:pPr marL="0" indent="0" algn="ctr">
              <a:buNone/>
            </a:pPr>
            <a:r>
              <a:rPr lang="en-US" b="1" dirty="0">
                <a:solidFill>
                  <a:srgbClr val="7030A0"/>
                </a:solidFill>
              </a:rPr>
              <a:t>Global Inequality </a:t>
            </a:r>
            <a:r>
              <a:rPr lang="en-US" dirty="0">
                <a:solidFill>
                  <a:srgbClr val="000000"/>
                </a:solidFill>
              </a:rPr>
              <a:t>is the systematic disparities in income, wealth, health, education, access to technology, opportunity, and power among countries, communities, and households around the world</a:t>
            </a:r>
          </a:p>
          <a:p>
            <a:endParaRPr lang="en-US" sz="2000" dirty="0">
              <a:solidFill>
                <a:srgbClr val="000000"/>
              </a:solidFill>
            </a:endParaRPr>
          </a:p>
        </p:txBody>
      </p:sp>
      <p:sp>
        <p:nvSpPr>
          <p:cNvPr id="2" name="TextBox 1"/>
          <p:cNvSpPr txBox="1"/>
          <p:nvPr/>
        </p:nvSpPr>
        <p:spPr>
          <a:xfrm>
            <a:off x="246552" y="336044"/>
            <a:ext cx="5238743" cy="2123658"/>
          </a:xfrm>
          <a:prstGeom prst="rect">
            <a:avLst/>
          </a:prstGeom>
          <a:noFill/>
        </p:spPr>
        <p:txBody>
          <a:bodyPr wrap="square" rtlCol="0">
            <a:spAutoFit/>
          </a:bodyPr>
          <a:lstStyle/>
          <a:p>
            <a:r>
              <a:rPr lang="en-US" sz="6600" b="1" dirty="0">
                <a:solidFill>
                  <a:srgbClr val="7030A0"/>
                </a:solidFill>
              </a:rPr>
              <a:t>Global Inequality</a:t>
            </a:r>
            <a:endParaRPr lang="en-US" sz="6600" dirty="0"/>
          </a:p>
        </p:txBody>
      </p:sp>
    </p:spTree>
    <p:extLst>
      <p:ext uri="{BB962C8B-B14F-4D97-AF65-F5344CB8AC3E}">
        <p14:creationId xmlns:p14="http://schemas.microsoft.com/office/powerpoint/2010/main" val="103265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72" y="219371"/>
            <a:ext cx="10515600" cy="1325563"/>
          </a:xfrm>
        </p:spPr>
        <p:txBody>
          <a:bodyPr/>
          <a:lstStyle/>
          <a:p>
            <a:pPr algn="ctr"/>
            <a:r>
              <a:rPr lang="en-US" dirty="0"/>
              <a:t>Fact Checking</a:t>
            </a:r>
          </a:p>
        </p:txBody>
      </p:sp>
      <p:sp>
        <p:nvSpPr>
          <p:cNvPr id="3" name="Content Placeholder 2"/>
          <p:cNvSpPr>
            <a:spLocks noGrp="1"/>
          </p:cNvSpPr>
          <p:nvPr>
            <p:ph idx="1"/>
          </p:nvPr>
        </p:nvSpPr>
        <p:spPr>
          <a:xfrm>
            <a:off x="305972" y="2053554"/>
            <a:ext cx="11750562" cy="2857824"/>
          </a:xfrm>
        </p:spPr>
        <p:txBody>
          <a:bodyPr>
            <a:normAutofit fontScale="55000" lnSpcReduction="20000"/>
          </a:bodyPr>
          <a:lstStyle/>
          <a:p>
            <a:pPr marL="0" indent="0" fontAlgn="base">
              <a:buNone/>
            </a:pPr>
            <a:r>
              <a:rPr lang="en-US" sz="3400" b="1" dirty="0"/>
              <a:t> </a:t>
            </a:r>
            <a:r>
              <a:rPr lang="en-US" sz="4400" b="1" dirty="0"/>
              <a:t>Which of these statements is true?</a:t>
            </a:r>
          </a:p>
          <a:p>
            <a:pPr marL="1828800" lvl="4" indent="0" fontAlgn="base">
              <a:buNone/>
            </a:pPr>
            <a:r>
              <a:rPr lang="en-US" sz="4400" dirty="0"/>
              <a:t>a) 5% of the richest people now have more wealth than the rest of the world combined</a:t>
            </a:r>
          </a:p>
          <a:p>
            <a:pPr marL="1828800" lvl="4" indent="0" fontAlgn="base">
              <a:buNone/>
            </a:pPr>
            <a:r>
              <a:rPr lang="en-US" sz="4400" dirty="0"/>
              <a:t>b) 10% of the richest people now have more wealth than the rest of the world combined</a:t>
            </a:r>
          </a:p>
          <a:p>
            <a:pPr marL="1828800" lvl="4" indent="0" fontAlgn="base">
              <a:buNone/>
            </a:pPr>
            <a:r>
              <a:rPr lang="en-US" sz="4400" dirty="0"/>
              <a:t>c) 1% of the richest people now have more wealth than the rest of the world combined</a:t>
            </a:r>
          </a:p>
          <a:p>
            <a:pPr marL="1828800" lvl="4" indent="0" fontAlgn="base">
              <a:buNone/>
            </a:pPr>
            <a:r>
              <a:rPr lang="en-US" sz="4400" dirty="0"/>
              <a:t>d) 7% of the richest people now have more wealth than the rest of the world combined</a:t>
            </a:r>
          </a:p>
          <a:p>
            <a:endParaRPr lang="en-US" dirty="0"/>
          </a:p>
        </p:txBody>
      </p:sp>
      <p:sp>
        <p:nvSpPr>
          <p:cNvPr id="16" name="TextBox 15"/>
          <p:cNvSpPr txBox="1"/>
          <p:nvPr/>
        </p:nvSpPr>
        <p:spPr>
          <a:xfrm>
            <a:off x="4987269" y="4791845"/>
            <a:ext cx="6739467" cy="461665"/>
          </a:xfrm>
          <a:prstGeom prst="rect">
            <a:avLst/>
          </a:prstGeom>
          <a:noFill/>
        </p:spPr>
        <p:txBody>
          <a:bodyPr wrap="square" rtlCol="0">
            <a:spAutoFit/>
          </a:bodyPr>
          <a:lstStyle/>
          <a:p>
            <a:pPr lvl="4" fontAlgn="base"/>
            <a:r>
              <a:rPr lang="en-US" sz="2400" dirty="0">
                <a:solidFill>
                  <a:srgbClr val="00B050"/>
                </a:solidFill>
              </a:rPr>
              <a:t>Answer: C</a:t>
            </a:r>
          </a:p>
        </p:txBody>
      </p:sp>
      <p:pic>
        <p:nvPicPr>
          <p:cNvPr id="19" name="Picture 18"/>
          <p:cNvPicPr>
            <a:picLocks noChangeAspect="1"/>
          </p:cNvPicPr>
          <p:nvPr/>
        </p:nvPicPr>
        <p:blipFill>
          <a:blip r:embed="rId3"/>
          <a:stretch>
            <a:fillRect/>
          </a:stretch>
        </p:blipFill>
        <p:spPr>
          <a:xfrm>
            <a:off x="10110844" y="6057308"/>
            <a:ext cx="1812935" cy="565166"/>
          </a:xfrm>
          <a:prstGeom prst="rect">
            <a:avLst/>
          </a:prstGeom>
          <a:solidFill>
            <a:srgbClr val="FF0000"/>
          </a:solidFill>
        </p:spPr>
      </p:pic>
    </p:spTree>
    <p:extLst>
      <p:ext uri="{BB962C8B-B14F-4D97-AF65-F5344CB8AC3E}">
        <p14:creationId xmlns:p14="http://schemas.microsoft.com/office/powerpoint/2010/main" val="125331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464" y="328304"/>
            <a:ext cx="11468809" cy="2492990"/>
          </a:xfrm>
          <a:prstGeom prst="rect">
            <a:avLst/>
          </a:prstGeom>
          <a:noFill/>
          <a:ln>
            <a:noFill/>
          </a:ln>
        </p:spPr>
        <p:txBody>
          <a:bodyPr wrap="square" rtlCol="0">
            <a:spAutoFit/>
          </a:bodyPr>
          <a:lstStyle/>
          <a:p>
            <a:pPr fontAlgn="base"/>
            <a:r>
              <a:rPr lang="en-US" sz="2400" b="1" dirty="0">
                <a:solidFill>
                  <a:srgbClr val="FF0000"/>
                </a:solidFill>
              </a:rPr>
              <a:t> </a:t>
            </a:r>
            <a:r>
              <a:rPr lang="en-US" sz="2400" b="1" dirty="0"/>
              <a:t>Which is true? High inequality is something which...</a:t>
            </a:r>
          </a:p>
          <a:p>
            <a:pPr lvl="4" fontAlgn="base"/>
            <a:r>
              <a:rPr lang="en-US" sz="2400" dirty="0"/>
              <a:t>a) Mainly happens in poorer/less developed countries</a:t>
            </a:r>
          </a:p>
          <a:p>
            <a:pPr lvl="4" fontAlgn="base"/>
            <a:r>
              <a:rPr lang="en-US" sz="2400" dirty="0"/>
              <a:t>b) Is not something that can be controlled</a:t>
            </a:r>
          </a:p>
          <a:p>
            <a:pPr lvl="4" fontAlgn="base"/>
            <a:r>
              <a:rPr lang="en-US" sz="2400" dirty="0"/>
              <a:t>c) Is something that can be reduced by government actions</a:t>
            </a:r>
          </a:p>
          <a:p>
            <a:pPr lvl="4" fontAlgn="base"/>
            <a:r>
              <a:rPr lang="en-US" sz="2400" dirty="0"/>
              <a:t>d) Increases in society over time</a:t>
            </a:r>
          </a:p>
          <a:p>
            <a:pPr fontAlgn="base"/>
            <a:br>
              <a:rPr lang="en-US" dirty="0"/>
            </a:br>
            <a:endParaRPr lang="en-US" dirty="0"/>
          </a:p>
        </p:txBody>
      </p:sp>
      <p:sp>
        <p:nvSpPr>
          <p:cNvPr id="5" name="TextBox 4"/>
          <p:cNvSpPr txBox="1"/>
          <p:nvPr/>
        </p:nvSpPr>
        <p:spPr>
          <a:xfrm>
            <a:off x="4893733" y="2359629"/>
            <a:ext cx="5046134" cy="461665"/>
          </a:xfrm>
          <a:prstGeom prst="rect">
            <a:avLst/>
          </a:prstGeom>
          <a:noFill/>
        </p:spPr>
        <p:txBody>
          <a:bodyPr wrap="square" rtlCol="0">
            <a:spAutoFit/>
          </a:bodyPr>
          <a:lstStyle/>
          <a:p>
            <a:r>
              <a:rPr lang="en-US" sz="2400" dirty="0">
                <a:solidFill>
                  <a:srgbClr val="00B050"/>
                </a:solidFill>
              </a:rPr>
              <a:t>Answer: C</a:t>
            </a:r>
          </a:p>
        </p:txBody>
      </p:sp>
      <p:sp>
        <p:nvSpPr>
          <p:cNvPr id="6" name="TextBox 5"/>
          <p:cNvSpPr txBox="1"/>
          <p:nvPr/>
        </p:nvSpPr>
        <p:spPr>
          <a:xfrm>
            <a:off x="262464" y="3166533"/>
            <a:ext cx="10764687" cy="2862322"/>
          </a:xfrm>
          <a:prstGeom prst="rect">
            <a:avLst/>
          </a:prstGeom>
          <a:noFill/>
          <a:ln>
            <a:noFill/>
          </a:ln>
        </p:spPr>
        <p:txBody>
          <a:bodyPr wrap="square" rtlCol="0">
            <a:spAutoFit/>
          </a:bodyPr>
          <a:lstStyle/>
          <a:p>
            <a:pPr fontAlgn="base"/>
            <a:r>
              <a:rPr lang="en-US" sz="2400" dirty="0"/>
              <a:t> Globally women earn on average 23% less than men – it’s called the gender pay gap. At current levels of progress how long will it be before the gender pay gap closes?</a:t>
            </a:r>
          </a:p>
          <a:p>
            <a:pPr lvl="3" fontAlgn="base"/>
            <a:r>
              <a:rPr lang="en-US" sz="2400" dirty="0"/>
              <a:t>a) 10 years</a:t>
            </a:r>
          </a:p>
          <a:p>
            <a:pPr lvl="3" fontAlgn="base"/>
            <a:r>
              <a:rPr lang="en-US" sz="2400" dirty="0"/>
              <a:t>b) 75 years</a:t>
            </a:r>
          </a:p>
          <a:p>
            <a:pPr lvl="3" fontAlgn="base"/>
            <a:r>
              <a:rPr lang="en-US" sz="2400" dirty="0"/>
              <a:t>c) 118 years</a:t>
            </a:r>
          </a:p>
          <a:p>
            <a:pPr lvl="3" fontAlgn="base"/>
            <a:r>
              <a:rPr lang="en-US" sz="2400" dirty="0"/>
              <a:t>d)175 years</a:t>
            </a:r>
          </a:p>
          <a:p>
            <a:pPr fontAlgn="base"/>
            <a:br>
              <a:rPr lang="en-US" dirty="0"/>
            </a:br>
            <a:endParaRPr lang="en-US" dirty="0"/>
          </a:p>
        </p:txBody>
      </p:sp>
      <p:sp>
        <p:nvSpPr>
          <p:cNvPr id="7" name="TextBox 6"/>
          <p:cNvSpPr txBox="1"/>
          <p:nvPr/>
        </p:nvSpPr>
        <p:spPr>
          <a:xfrm>
            <a:off x="4546600" y="5936522"/>
            <a:ext cx="5740400" cy="461665"/>
          </a:xfrm>
          <a:prstGeom prst="rect">
            <a:avLst/>
          </a:prstGeom>
          <a:noFill/>
        </p:spPr>
        <p:txBody>
          <a:bodyPr wrap="square" rtlCol="0">
            <a:spAutoFit/>
          </a:bodyPr>
          <a:lstStyle/>
          <a:p>
            <a:r>
              <a:rPr lang="en-US" sz="2400" dirty="0">
                <a:solidFill>
                  <a:srgbClr val="00B050"/>
                </a:solidFill>
              </a:rPr>
              <a:t>Answer: D</a:t>
            </a:r>
          </a:p>
        </p:txBody>
      </p:sp>
      <p:pic>
        <p:nvPicPr>
          <p:cNvPr id="9" name="Picture 8"/>
          <p:cNvPicPr>
            <a:picLocks noChangeAspect="1"/>
          </p:cNvPicPr>
          <p:nvPr/>
        </p:nvPicPr>
        <p:blipFill>
          <a:blip r:embed="rId3"/>
          <a:stretch>
            <a:fillRect/>
          </a:stretch>
        </p:blipFill>
        <p:spPr>
          <a:xfrm>
            <a:off x="10166225" y="5936522"/>
            <a:ext cx="1721851" cy="536771"/>
          </a:xfrm>
          <a:prstGeom prst="rect">
            <a:avLst/>
          </a:prstGeom>
          <a:solidFill>
            <a:srgbClr val="FF0000"/>
          </a:solidFill>
        </p:spPr>
      </p:pic>
    </p:spTree>
    <p:extLst>
      <p:ext uri="{BB962C8B-B14F-4D97-AF65-F5344CB8AC3E}">
        <p14:creationId xmlns:p14="http://schemas.microsoft.com/office/powerpoint/2010/main" val="11030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3200" y="118533"/>
            <a:ext cx="11294533" cy="2308324"/>
          </a:xfrm>
          <a:prstGeom prst="rect">
            <a:avLst/>
          </a:prstGeom>
          <a:noFill/>
        </p:spPr>
        <p:txBody>
          <a:bodyPr wrap="square" rtlCol="0">
            <a:spAutoFit/>
          </a:bodyPr>
          <a:lstStyle/>
          <a:p>
            <a:r>
              <a:rPr lang="en-US" sz="2400" dirty="0"/>
              <a:t>The richest half of the population is responsible for which percentage of the world’s carbon emissions?</a:t>
            </a:r>
          </a:p>
          <a:p>
            <a:pPr marL="1257300" lvl="2" indent="-342900">
              <a:buFont typeface="+mj-lt"/>
              <a:buAutoNum type="arabicPeriod"/>
            </a:pPr>
            <a:r>
              <a:rPr lang="en-US" sz="2400" dirty="0"/>
              <a:t>10%</a:t>
            </a:r>
          </a:p>
          <a:p>
            <a:pPr marL="1257300" lvl="2" indent="-342900">
              <a:buFont typeface="+mj-lt"/>
              <a:buAutoNum type="arabicPeriod"/>
            </a:pPr>
            <a:r>
              <a:rPr lang="en-US" sz="2400" dirty="0"/>
              <a:t>25%</a:t>
            </a:r>
          </a:p>
          <a:p>
            <a:pPr marL="1257300" lvl="2" indent="-342900">
              <a:buFont typeface="+mj-lt"/>
              <a:buAutoNum type="arabicPeriod"/>
            </a:pPr>
            <a:r>
              <a:rPr lang="en-US" sz="2400" dirty="0"/>
              <a:t>70%</a:t>
            </a:r>
          </a:p>
          <a:p>
            <a:pPr marL="1257300" lvl="2" indent="-342900">
              <a:buFont typeface="+mj-lt"/>
              <a:buAutoNum type="arabicPeriod"/>
            </a:pPr>
            <a:r>
              <a:rPr lang="en-US" sz="2400" dirty="0"/>
              <a:t>90%</a:t>
            </a:r>
          </a:p>
        </p:txBody>
      </p:sp>
      <p:sp>
        <p:nvSpPr>
          <p:cNvPr id="8" name="TextBox 7"/>
          <p:cNvSpPr txBox="1"/>
          <p:nvPr/>
        </p:nvSpPr>
        <p:spPr>
          <a:xfrm>
            <a:off x="203198" y="2794842"/>
            <a:ext cx="11294533" cy="830997"/>
          </a:xfrm>
          <a:prstGeom prst="rect">
            <a:avLst/>
          </a:prstGeom>
          <a:noFill/>
        </p:spPr>
        <p:txBody>
          <a:bodyPr wrap="square" rtlCol="0">
            <a:spAutoFit/>
          </a:bodyPr>
          <a:lstStyle/>
          <a:p>
            <a:r>
              <a:rPr lang="en-US" sz="2400" dirty="0"/>
              <a:t>True or false?</a:t>
            </a:r>
          </a:p>
          <a:p>
            <a:r>
              <a:rPr lang="en-US" sz="2400" dirty="0"/>
              <a:t>	some countries have more mobile phones than toilets</a:t>
            </a:r>
            <a:r>
              <a:rPr lang="en-US" sz="2400" dirty="0">
                <a:solidFill>
                  <a:srgbClr val="0070C0"/>
                </a:solidFill>
              </a:rPr>
              <a:t>.</a:t>
            </a:r>
            <a:endParaRPr lang="en-US" sz="2400" dirty="0"/>
          </a:p>
        </p:txBody>
      </p:sp>
      <p:sp>
        <p:nvSpPr>
          <p:cNvPr id="9" name="TextBox 8"/>
          <p:cNvSpPr txBox="1"/>
          <p:nvPr/>
        </p:nvSpPr>
        <p:spPr>
          <a:xfrm>
            <a:off x="203198" y="4532237"/>
            <a:ext cx="9990666" cy="830997"/>
          </a:xfrm>
          <a:prstGeom prst="rect">
            <a:avLst/>
          </a:prstGeom>
          <a:noFill/>
        </p:spPr>
        <p:txBody>
          <a:bodyPr wrap="square" rtlCol="0">
            <a:spAutoFit/>
          </a:bodyPr>
          <a:lstStyle/>
          <a:p>
            <a:r>
              <a:rPr lang="en-US" sz="2400" dirty="0"/>
              <a:t>True or false?</a:t>
            </a:r>
          </a:p>
          <a:p>
            <a:r>
              <a:rPr lang="en-US" sz="2400" dirty="0"/>
              <a:t>	half of the world lives on less than  $2 per day.</a:t>
            </a:r>
          </a:p>
        </p:txBody>
      </p:sp>
      <p:sp>
        <p:nvSpPr>
          <p:cNvPr id="10" name="TextBox 9"/>
          <p:cNvSpPr txBox="1"/>
          <p:nvPr/>
        </p:nvSpPr>
        <p:spPr>
          <a:xfrm>
            <a:off x="4690532" y="2011359"/>
            <a:ext cx="2624668" cy="461665"/>
          </a:xfrm>
          <a:prstGeom prst="rect">
            <a:avLst/>
          </a:prstGeom>
          <a:noFill/>
        </p:spPr>
        <p:txBody>
          <a:bodyPr wrap="square" rtlCol="0">
            <a:spAutoFit/>
          </a:bodyPr>
          <a:lstStyle/>
          <a:p>
            <a:r>
              <a:rPr lang="en-US" sz="2400" dirty="0">
                <a:solidFill>
                  <a:srgbClr val="00B050"/>
                </a:solidFill>
              </a:rPr>
              <a:t>Answer: 90%</a:t>
            </a:r>
          </a:p>
        </p:txBody>
      </p:sp>
      <p:sp>
        <p:nvSpPr>
          <p:cNvPr id="11" name="TextBox 10"/>
          <p:cNvSpPr txBox="1"/>
          <p:nvPr/>
        </p:nvSpPr>
        <p:spPr>
          <a:xfrm>
            <a:off x="4690532" y="3658402"/>
            <a:ext cx="7366001" cy="1200329"/>
          </a:xfrm>
          <a:prstGeom prst="rect">
            <a:avLst/>
          </a:prstGeom>
          <a:noFill/>
        </p:spPr>
        <p:txBody>
          <a:bodyPr wrap="square" rtlCol="0">
            <a:spAutoFit/>
          </a:bodyPr>
          <a:lstStyle/>
          <a:p>
            <a:r>
              <a:rPr lang="en-US" sz="2400" dirty="0">
                <a:solidFill>
                  <a:srgbClr val="00B050"/>
                </a:solidFill>
              </a:rPr>
              <a:t>Answer: True - in India 53% of citizens have phones, only 36% have toilets</a:t>
            </a:r>
          </a:p>
          <a:p>
            <a:endParaRPr lang="en-US" sz="2400" dirty="0"/>
          </a:p>
        </p:txBody>
      </p:sp>
      <p:sp>
        <p:nvSpPr>
          <p:cNvPr id="12" name="TextBox 11"/>
          <p:cNvSpPr txBox="1"/>
          <p:nvPr/>
        </p:nvSpPr>
        <p:spPr>
          <a:xfrm>
            <a:off x="4690532" y="5267463"/>
            <a:ext cx="3996269" cy="461665"/>
          </a:xfrm>
          <a:prstGeom prst="rect">
            <a:avLst/>
          </a:prstGeom>
          <a:noFill/>
        </p:spPr>
        <p:txBody>
          <a:bodyPr wrap="square" rtlCol="0">
            <a:spAutoFit/>
          </a:bodyPr>
          <a:lstStyle/>
          <a:p>
            <a:r>
              <a:rPr lang="en-US" sz="2400" dirty="0">
                <a:solidFill>
                  <a:srgbClr val="00B050"/>
                </a:solidFill>
              </a:rPr>
              <a:t>Answer: True </a:t>
            </a:r>
          </a:p>
        </p:txBody>
      </p:sp>
      <p:pic>
        <p:nvPicPr>
          <p:cNvPr id="13" name="Picture 12"/>
          <p:cNvPicPr>
            <a:picLocks noChangeAspect="1"/>
          </p:cNvPicPr>
          <p:nvPr/>
        </p:nvPicPr>
        <p:blipFill>
          <a:blip r:embed="rId3"/>
          <a:stretch>
            <a:fillRect/>
          </a:stretch>
        </p:blipFill>
        <p:spPr>
          <a:xfrm>
            <a:off x="10193864" y="5729128"/>
            <a:ext cx="1862669" cy="580670"/>
          </a:xfrm>
          <a:prstGeom prst="rect">
            <a:avLst/>
          </a:prstGeom>
          <a:solidFill>
            <a:srgbClr val="FF0000"/>
          </a:solidFill>
        </p:spPr>
      </p:pic>
    </p:spTree>
    <p:extLst>
      <p:ext uri="{BB962C8B-B14F-4D97-AF65-F5344CB8AC3E}">
        <p14:creationId xmlns:p14="http://schemas.microsoft.com/office/powerpoint/2010/main" val="5363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2911" y="403663"/>
            <a:ext cx="10798556" cy="4401205"/>
          </a:xfrm>
          <a:prstGeom prst="rect">
            <a:avLst/>
          </a:prstGeom>
          <a:noFill/>
          <a:ln>
            <a:noFill/>
          </a:ln>
        </p:spPr>
        <p:txBody>
          <a:bodyPr wrap="square" rtlCol="0">
            <a:spAutoFit/>
          </a:bodyPr>
          <a:lstStyle/>
          <a:p>
            <a:pPr fontAlgn="base"/>
            <a:r>
              <a:rPr lang="en-US" sz="2800" b="1" dirty="0"/>
              <a:t>Which of the following things do you think can help to reduce inequality? </a:t>
            </a:r>
          </a:p>
          <a:p>
            <a:pPr lvl="3" fontAlgn="base"/>
            <a:r>
              <a:rPr lang="en-US" sz="2800" dirty="0"/>
              <a:t>a) Taxes being higher for businesses and richer people</a:t>
            </a:r>
          </a:p>
          <a:p>
            <a:pPr lvl="3" fontAlgn="base"/>
            <a:r>
              <a:rPr lang="en-US" sz="2800" dirty="0"/>
              <a:t>b) Having high quality, free education and healthcare available for everyone</a:t>
            </a:r>
          </a:p>
          <a:p>
            <a:pPr lvl="3" fontAlgn="base"/>
            <a:r>
              <a:rPr lang="en-US" sz="2800" dirty="0"/>
              <a:t>c) Increasing wages for the lowest paid jobs</a:t>
            </a:r>
          </a:p>
          <a:p>
            <a:pPr lvl="3" fontAlgn="base"/>
            <a:r>
              <a:rPr lang="en-US" sz="2800" dirty="0"/>
              <a:t>d) Giving support to poorer people – e.g. food credits</a:t>
            </a:r>
          </a:p>
          <a:p>
            <a:pPr lvl="3" fontAlgn="base"/>
            <a:r>
              <a:rPr lang="en-US" sz="2800" dirty="0"/>
              <a:t>e)What else?</a:t>
            </a:r>
          </a:p>
          <a:p>
            <a:pPr fontAlgn="base"/>
            <a:endParaRPr lang="en-US" sz="2800" dirty="0"/>
          </a:p>
          <a:p>
            <a:pPr fontAlgn="base"/>
            <a:endParaRPr lang="en-US" sz="2800" dirty="0"/>
          </a:p>
        </p:txBody>
      </p:sp>
      <p:pic>
        <p:nvPicPr>
          <p:cNvPr id="6" name="Picture 5"/>
          <p:cNvPicPr>
            <a:picLocks noChangeAspect="1"/>
          </p:cNvPicPr>
          <p:nvPr/>
        </p:nvPicPr>
        <p:blipFill>
          <a:blip r:embed="rId3"/>
          <a:stretch>
            <a:fillRect/>
          </a:stretch>
        </p:blipFill>
        <p:spPr>
          <a:xfrm>
            <a:off x="10052832" y="5982855"/>
            <a:ext cx="1785108" cy="556491"/>
          </a:xfrm>
          <a:prstGeom prst="rect">
            <a:avLst/>
          </a:prstGeom>
          <a:solidFill>
            <a:srgbClr val="FF0000"/>
          </a:solidFill>
        </p:spPr>
      </p:pic>
    </p:spTree>
    <p:extLst>
      <p:ext uri="{BB962C8B-B14F-4D97-AF65-F5344CB8AC3E}">
        <p14:creationId xmlns:p14="http://schemas.microsoft.com/office/powerpoint/2010/main" val="6305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64211"/>
            <a:ext cx="4571999" cy="1165002"/>
          </a:xfrm>
        </p:spPr>
        <p:txBody>
          <a:bodyPr anchor="b">
            <a:normAutofit/>
          </a:bodyPr>
          <a:lstStyle/>
          <a:p>
            <a:r>
              <a:rPr lang="en-US" sz="3600"/>
              <a:t>Inequality </a:t>
            </a:r>
            <a:r>
              <a:rPr lang="mr-IN" sz="3600"/>
              <a:t>–</a:t>
            </a:r>
            <a:r>
              <a:rPr lang="en-US" sz="3600"/>
              <a:t> the bigger picture</a:t>
            </a:r>
          </a:p>
        </p:txBody>
      </p:sp>
      <p:sp>
        <p:nvSpPr>
          <p:cNvPr id="3" name="Content Placeholder 2"/>
          <p:cNvSpPr>
            <a:spLocks noGrp="1"/>
          </p:cNvSpPr>
          <p:nvPr>
            <p:ph idx="1"/>
          </p:nvPr>
        </p:nvSpPr>
        <p:spPr>
          <a:xfrm>
            <a:off x="838199" y="2055327"/>
            <a:ext cx="4571999" cy="3776975"/>
          </a:xfrm>
        </p:spPr>
        <p:txBody>
          <a:bodyPr>
            <a:normAutofit/>
          </a:bodyPr>
          <a:lstStyle/>
          <a:p>
            <a:r>
              <a:rPr lang="en-US" sz="1800" dirty="0"/>
              <a:t>What types of inequality can there be? </a:t>
            </a:r>
          </a:p>
          <a:p>
            <a:r>
              <a:rPr lang="en-US" sz="1800" dirty="0"/>
              <a:t>What are the consequences of inequality in society and in the world ?</a:t>
            </a:r>
          </a:p>
          <a:p>
            <a:endParaRPr lang="en-US" sz="1800" dirty="0"/>
          </a:p>
          <a:p>
            <a:r>
              <a:rPr lang="en-US" sz="1800" dirty="0"/>
              <a:t>Imagine you are unwell and can’t get to the doctor</a:t>
            </a:r>
            <a:r>
              <a:rPr lang="mr-IN" sz="1800" dirty="0"/>
              <a:t>……</a:t>
            </a:r>
            <a:endParaRPr lang="en-US" sz="1800" dirty="0"/>
          </a:p>
        </p:txBody>
      </p:sp>
      <p:sp>
        <p:nvSpPr>
          <p:cNvPr id="11" name="Rectangle 10">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 name="Picture 2" descr="https://uc5269f108a8b96396c73a492a8a.previews.dropboxusercontent.com/p/thumb/AAhWB9NnmS_dDLgH0VINNOZuSqGX2kf4v3JfTT0gOj5j7TRH3Tkc_Hw4oJPXStfrpGQbVo681YLvAXa9tpIWQwUuqfhcStb1wbbnP2OPgbg8D7MkQjpbaonrOydXN-DzGKzx45VpVkddGcK1_dQbM35ud7RoSYd8AVqetxbVTL2r633O6BH7R7smb1teLH-9OXOFECCVuXqn8izjON-bftHdUnahUcdeow_onCQNQ-TrzrwPhYgKiPrVtLh_4ZJvSpX6ZZgsNfHiyDeJEeBCHzrgPkIZCxsPPGDwSMpZ0vBlNoESMq79lVA9PnkIisBRmHhTiuWYHLgi2danDGtX-CxjmhAPW5hTarcNc_lCIJFw5t6E6gBLHGxCKhbPsq5xQwfxn8bm-rZt66Eyjr0xSSRsBOfOWuxPDbIiyuQBNd3sy8pyvbPdPDsGGdABHpn_LL04SlxZUfWz4zHlMS007Uf0qm0CBuzY_ohBN-bZjVYI1w/p.jpeg?fv_content=true&amp;size_mode=5"/>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9126" r="1" b="24125"/>
          <a:stretch/>
        </p:blipFill>
        <p:spPr bwMode="auto">
          <a:xfrm>
            <a:off x="6604273" y="997743"/>
            <a:ext cx="4583679" cy="458367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37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24083</TotalTime>
  <Words>1562</Words>
  <Application>Microsoft Macintosh PowerPoint</Application>
  <PresentationFormat>Widescreen</PresentationFormat>
  <Paragraphs>146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 “You can't do everything,   but you can do something”  </vt:lpstr>
      <vt:lpstr>MENTI</vt:lpstr>
      <vt:lpstr>What if the world was 100 people?</vt:lpstr>
      <vt:lpstr>PowerPoint Presentation</vt:lpstr>
      <vt:lpstr>Fact Checking</vt:lpstr>
      <vt:lpstr>PowerPoint Presentation</vt:lpstr>
      <vt:lpstr>PowerPoint Presentation</vt:lpstr>
      <vt:lpstr>PowerPoint Presentation</vt:lpstr>
      <vt:lpstr>Inequality – the bigger picture</vt:lpstr>
      <vt:lpstr>Public health inequality</vt:lpstr>
      <vt:lpstr>World Issues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Allen</dc:creator>
  <cp:lastModifiedBy>Savannah Dodd</cp:lastModifiedBy>
  <cp:revision>18</cp:revision>
  <cp:lastPrinted>2020-11-05T19:07:45Z</cp:lastPrinted>
  <dcterms:created xsi:type="dcterms:W3CDTF">2020-11-02T21:04:06Z</dcterms:created>
  <dcterms:modified xsi:type="dcterms:W3CDTF">2021-02-28T17:56:25Z</dcterms:modified>
</cp:coreProperties>
</file>