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12"/>
  </p:notesMasterIdLst>
  <p:sldIdLst>
    <p:sldId id="265" r:id="rId2"/>
    <p:sldId id="257" r:id="rId3"/>
    <p:sldId id="259" r:id="rId4"/>
    <p:sldId id="258" r:id="rId5"/>
    <p:sldId id="260" r:id="rId6"/>
    <p:sldId id="261" r:id="rId7"/>
    <p:sldId id="262" r:id="rId8"/>
    <p:sldId id="263" r:id="rId9"/>
    <p:sldId id="264"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69"/>
    <p:restoredTop sz="71278"/>
  </p:normalViewPr>
  <p:slideViewPr>
    <p:cSldViewPr snapToGrid="0" snapToObjects="1">
      <p:cViewPr varScale="1">
        <p:scale>
          <a:sx n="86" d="100"/>
          <a:sy n="86" d="100"/>
        </p:scale>
        <p:origin x="177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04C1F8-8142-6349-BBAC-45793661B44A}" type="datetimeFigureOut">
              <a:rPr lang="en-US" smtClean="0"/>
              <a:t>2/28/21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330080-559D-9744-BA45-CC8BC06348C3}" type="slidenum">
              <a:rPr lang="en-US" smtClean="0"/>
              <a:t>‹#›</a:t>
            </a:fld>
            <a:endParaRPr lang="en-US"/>
          </a:p>
        </p:txBody>
      </p:sp>
    </p:spTree>
    <p:extLst>
      <p:ext uri="{BB962C8B-B14F-4D97-AF65-F5344CB8AC3E}">
        <p14:creationId xmlns:p14="http://schemas.microsoft.com/office/powerpoint/2010/main" val="1099729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mentimeter.com/"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menti.com/"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B7E933-87B4-584E-BFD4-4067255DD0F3}" type="slidenum">
              <a:rPr lang="en-US" smtClean="0"/>
              <a:t>1</a:t>
            </a:fld>
            <a:endParaRPr lang="en-US"/>
          </a:p>
        </p:txBody>
      </p:sp>
    </p:spTree>
    <p:extLst>
      <p:ext uri="{BB962C8B-B14F-4D97-AF65-F5344CB8AC3E}">
        <p14:creationId xmlns:p14="http://schemas.microsoft.com/office/powerpoint/2010/main" val="1596131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Finishing</a:t>
            </a:r>
            <a:r>
              <a:rPr lang="en-GB" baseline="0" dirty="0"/>
              <a:t> Thoughts:</a:t>
            </a:r>
          </a:p>
          <a:p>
            <a:endParaRPr lang="en-GB" baseline="0" dirty="0"/>
          </a:p>
          <a:p>
            <a:pPr marL="171450" indent="-171450">
              <a:buFontTx/>
              <a:buChar char="-"/>
            </a:pPr>
            <a:r>
              <a:rPr lang="en-GB" baseline="0" dirty="0"/>
              <a:t>What ways do you think going forward you can contribute to making the world a little kinder, a little better? </a:t>
            </a:r>
          </a:p>
          <a:p>
            <a:pPr marL="628650" lvl="1" indent="-171450">
              <a:buFontTx/>
              <a:buChar char="-"/>
            </a:pPr>
            <a:r>
              <a:rPr lang="en-GB" baseline="0" dirty="0"/>
              <a:t>This can be something big, or something small. Every piece of action has an impact no matter how big or how small, it all has to start somewhere. </a:t>
            </a:r>
          </a:p>
          <a:p>
            <a:pPr marL="628650" lvl="1" indent="-171450">
              <a:buFontTx/>
              <a:buChar char="-"/>
            </a:pPr>
            <a:r>
              <a:rPr lang="en-GB" baseline="0" dirty="0"/>
              <a:t>Even just a friendly smile can make </a:t>
            </a:r>
            <a:r>
              <a:rPr lang="en-GB" baseline="0"/>
              <a:t>a difference to someone’s life. </a:t>
            </a:r>
            <a:endParaRPr lang="en-US" dirty="0"/>
          </a:p>
        </p:txBody>
      </p:sp>
      <p:sp>
        <p:nvSpPr>
          <p:cNvPr id="4" name="Slide Number Placeholder 3"/>
          <p:cNvSpPr>
            <a:spLocks noGrp="1"/>
          </p:cNvSpPr>
          <p:nvPr>
            <p:ph type="sldNum" sz="quarter" idx="10"/>
          </p:nvPr>
        </p:nvSpPr>
        <p:spPr/>
        <p:txBody>
          <a:bodyPr/>
          <a:lstStyle/>
          <a:p>
            <a:fld id="{59E63FC0-ECDC-FE43-BE70-2BB01FC03DA9}" type="slidenum">
              <a:rPr lang="en-US" smtClean="0"/>
              <a:t>10</a:t>
            </a:fld>
            <a:endParaRPr lang="en-US"/>
          </a:p>
        </p:txBody>
      </p:sp>
    </p:spTree>
    <p:extLst>
      <p:ext uri="{BB962C8B-B14F-4D97-AF65-F5344CB8AC3E}">
        <p14:creationId xmlns:p14="http://schemas.microsoft.com/office/powerpoint/2010/main" val="928251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Teacher’s notes;</a:t>
            </a:r>
          </a:p>
          <a:p>
            <a:pPr marL="171450" indent="-171450">
              <a:buFontTx/>
              <a:buChar char="-"/>
            </a:pPr>
            <a:r>
              <a:rPr lang="en-US" baseline="0" dirty="0"/>
              <a:t>Using </a:t>
            </a:r>
            <a:r>
              <a:rPr lang="en-US" dirty="0">
                <a:hlinkClick r:id="rId3"/>
              </a:rPr>
              <a:t>https://www.mentimeter.com/</a:t>
            </a:r>
            <a:r>
              <a:rPr lang="en-US" dirty="0"/>
              <a:t> </a:t>
            </a:r>
            <a:r>
              <a:rPr lang="en-US" baseline="0" dirty="0"/>
              <a:t>to allow students to anonymously and autonomously contribute to class ideas and share their ideas. </a:t>
            </a:r>
          </a:p>
          <a:p>
            <a:pPr marL="171450" indent="-171450">
              <a:buFontTx/>
              <a:buChar char="-"/>
            </a:pPr>
            <a:r>
              <a:rPr lang="en-US" baseline="0" dirty="0"/>
              <a:t>Teachers can pre-prepare this slide by visiting the site and generating a code. This code can then be added to this slide. </a:t>
            </a:r>
          </a:p>
          <a:p>
            <a:pPr marL="171450" indent="-171450">
              <a:buFontTx/>
              <a:buChar char="-"/>
            </a:pPr>
            <a:r>
              <a:rPr lang="en-US" baseline="0" dirty="0"/>
              <a:t>Students then go to </a:t>
            </a:r>
            <a:r>
              <a:rPr lang="en-US" dirty="0">
                <a:hlinkClick r:id="rId4"/>
              </a:rPr>
              <a:t>https://www.menti.com/</a:t>
            </a:r>
            <a:r>
              <a:rPr lang="en-US" baseline="0" dirty="0"/>
              <a:t> on their electronic devices and enter the corresponding code. This will then allow them to enter in their ideas to the question. All answers will show up on the screen in your preferred format. </a:t>
            </a:r>
          </a:p>
        </p:txBody>
      </p:sp>
      <p:sp>
        <p:nvSpPr>
          <p:cNvPr id="4" name="Slide Number Placeholder 3"/>
          <p:cNvSpPr>
            <a:spLocks noGrp="1"/>
          </p:cNvSpPr>
          <p:nvPr>
            <p:ph type="sldNum" sz="quarter" idx="10"/>
          </p:nvPr>
        </p:nvSpPr>
        <p:spPr/>
        <p:txBody>
          <a:bodyPr/>
          <a:lstStyle/>
          <a:p>
            <a:fld id="{06330080-559D-9744-BA45-CC8BC06348C3}" type="slidenum">
              <a:rPr lang="en-US" smtClean="0"/>
              <a:t>2</a:t>
            </a:fld>
            <a:endParaRPr lang="en-US"/>
          </a:p>
        </p:txBody>
      </p:sp>
    </p:spTree>
    <p:extLst>
      <p:ext uri="{BB962C8B-B14F-4D97-AF65-F5344CB8AC3E}">
        <p14:creationId xmlns:p14="http://schemas.microsoft.com/office/powerpoint/2010/main" val="1502951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What</a:t>
            </a:r>
            <a:r>
              <a:rPr lang="en-US" baseline="0" dirty="0"/>
              <a:t> NGOs have you heard of?</a:t>
            </a:r>
          </a:p>
          <a:p>
            <a:pPr marL="171450" indent="-171450">
              <a:buFontTx/>
              <a:buChar char="-"/>
            </a:pPr>
            <a:r>
              <a:rPr lang="en-US" baseline="0" dirty="0"/>
              <a:t>What area do they work in?</a:t>
            </a:r>
          </a:p>
          <a:p>
            <a:pPr marL="171450" indent="-171450">
              <a:buFontTx/>
              <a:buChar char="-"/>
            </a:pPr>
            <a:r>
              <a:rPr lang="en-US" baseline="0" dirty="0"/>
              <a:t>Why do you think it is important to have NGOs? Why is it important that they are separate from the government?</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dirty="0"/>
              <a:t>Share Uganda has always been committed to taking new approaches to development and empowerment, through building meaningful friendships and relationships with communities. Only through community engagement and holistic thinking can NGOs contribute to the empowerment of local people. Community </a:t>
            </a:r>
            <a:r>
              <a:rPr lang="en-US" baseline="0" dirty="0" err="1"/>
              <a:t>engamenet</a:t>
            </a:r>
            <a:r>
              <a:rPr lang="en-US" baseline="0" dirty="0"/>
              <a:t>, and </a:t>
            </a:r>
            <a:r>
              <a:rPr lang="en-US" baseline="0" dirty="0" err="1"/>
              <a:t>lsitening</a:t>
            </a:r>
            <a:r>
              <a:rPr lang="en-US" baseline="0" dirty="0"/>
              <a:t> to people about their struggles and how we can help them is the only way to empower and create </a:t>
            </a:r>
            <a:r>
              <a:rPr lang="en-US" baseline="0" dirty="0" err="1"/>
              <a:t>meanignul</a:t>
            </a:r>
            <a:r>
              <a:rPr lang="en-US" baseline="0" dirty="0"/>
              <a:t> and </a:t>
            </a:r>
            <a:r>
              <a:rPr lang="en-US" baseline="0" dirty="0" err="1"/>
              <a:t>susutaianbel</a:t>
            </a:r>
            <a:r>
              <a:rPr lang="en-US" baseline="0" dirty="0"/>
              <a:t> change for the good. </a:t>
            </a:r>
          </a:p>
          <a:p>
            <a:pPr marL="171450" indent="-171450">
              <a:buFontTx/>
              <a:buChar char="-"/>
            </a:pPr>
            <a:endParaRPr lang="en-US" baseline="0" dirty="0"/>
          </a:p>
        </p:txBody>
      </p:sp>
      <p:sp>
        <p:nvSpPr>
          <p:cNvPr id="4" name="Slide Number Placeholder 3"/>
          <p:cNvSpPr>
            <a:spLocks noGrp="1"/>
          </p:cNvSpPr>
          <p:nvPr>
            <p:ph type="sldNum" sz="quarter" idx="10"/>
          </p:nvPr>
        </p:nvSpPr>
        <p:spPr/>
        <p:txBody>
          <a:bodyPr/>
          <a:lstStyle/>
          <a:p>
            <a:fld id="{06330080-559D-9744-BA45-CC8BC06348C3}" type="slidenum">
              <a:rPr lang="en-US" smtClean="0"/>
              <a:t>3</a:t>
            </a:fld>
            <a:endParaRPr lang="en-US"/>
          </a:p>
        </p:txBody>
      </p:sp>
    </p:spTree>
    <p:extLst>
      <p:ext uri="{BB962C8B-B14F-4D97-AF65-F5344CB8AC3E}">
        <p14:creationId xmlns:p14="http://schemas.microsoft.com/office/powerpoint/2010/main" val="18538647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First,</a:t>
            </a:r>
            <a:r>
              <a:rPr lang="en-GB" baseline="0" dirty="0"/>
              <a:t> students should consider the different areas that NGOs can be involved in </a:t>
            </a:r>
            <a:r>
              <a:rPr lang="mr-IN" baseline="0" dirty="0"/>
              <a:t>–</a:t>
            </a:r>
            <a:r>
              <a:rPr lang="en-GB" baseline="0" dirty="0"/>
              <a:t> they can do this by thinking about different NGOs they know of and what they do</a:t>
            </a:r>
          </a:p>
          <a:p>
            <a:pPr marL="171450" indent="-171450">
              <a:buFontTx/>
              <a:buChar char="-"/>
            </a:pPr>
            <a:r>
              <a:rPr lang="en-GB" baseline="0" dirty="0"/>
              <a:t>After providing the list of the different areas they are involved in </a:t>
            </a:r>
            <a:r>
              <a:rPr lang="mr-IN" baseline="0" dirty="0"/>
              <a:t>–</a:t>
            </a:r>
            <a:r>
              <a:rPr lang="en-GB" baseline="0" dirty="0"/>
              <a:t> ask them to consider what NGOs can contribute in these areas</a:t>
            </a:r>
          </a:p>
          <a:p>
            <a:pPr marL="628650" lvl="1" indent="-171450">
              <a:buFontTx/>
              <a:buChar char="-"/>
            </a:pPr>
            <a:r>
              <a:rPr lang="en-GB" baseline="0" dirty="0"/>
              <a:t>In groups, students should take two areas and discuss different ways NGOs can </a:t>
            </a:r>
            <a:r>
              <a:rPr lang="en-GB" baseline="0"/>
              <a:t>be involv </a:t>
            </a:r>
            <a:r>
              <a:rPr lang="en-GB" baseline="0" dirty="0"/>
              <a:t>and contribute </a:t>
            </a:r>
            <a:endParaRPr lang="en-US" dirty="0"/>
          </a:p>
        </p:txBody>
      </p:sp>
      <p:sp>
        <p:nvSpPr>
          <p:cNvPr id="4" name="Slide Number Placeholder 3"/>
          <p:cNvSpPr>
            <a:spLocks noGrp="1"/>
          </p:cNvSpPr>
          <p:nvPr>
            <p:ph type="sldNum" sz="quarter" idx="10"/>
          </p:nvPr>
        </p:nvSpPr>
        <p:spPr/>
        <p:txBody>
          <a:bodyPr/>
          <a:lstStyle/>
          <a:p>
            <a:fld id="{06330080-559D-9744-BA45-CC8BC06348C3}" type="slidenum">
              <a:rPr lang="en-US" smtClean="0"/>
              <a:t>4</a:t>
            </a:fld>
            <a:endParaRPr lang="en-US"/>
          </a:p>
        </p:txBody>
      </p:sp>
    </p:spTree>
    <p:extLst>
      <p:ext uri="{BB962C8B-B14F-4D97-AF65-F5344CB8AC3E}">
        <p14:creationId xmlns:p14="http://schemas.microsoft.com/office/powerpoint/2010/main" val="3929839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330080-559D-9744-BA45-CC8BC06348C3}" type="slidenum">
              <a:rPr lang="en-US" smtClean="0"/>
              <a:t>5</a:t>
            </a:fld>
            <a:endParaRPr lang="en-US"/>
          </a:p>
        </p:txBody>
      </p:sp>
    </p:spTree>
    <p:extLst>
      <p:ext uri="{BB962C8B-B14F-4D97-AF65-F5344CB8AC3E}">
        <p14:creationId xmlns:p14="http://schemas.microsoft.com/office/powerpoint/2010/main" val="3017546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can these things limit the work</a:t>
            </a:r>
            <a:r>
              <a:rPr lang="en-US" baseline="0" dirty="0"/>
              <a:t> of an NGO?</a:t>
            </a:r>
          </a:p>
          <a:p>
            <a:r>
              <a:rPr lang="en-US" baseline="0" dirty="0"/>
              <a:t>How can NGOs mitigate these problems?</a:t>
            </a:r>
          </a:p>
        </p:txBody>
      </p:sp>
      <p:sp>
        <p:nvSpPr>
          <p:cNvPr id="4" name="Slide Number Placeholder 3"/>
          <p:cNvSpPr>
            <a:spLocks noGrp="1"/>
          </p:cNvSpPr>
          <p:nvPr>
            <p:ph type="sldNum" sz="quarter" idx="10"/>
          </p:nvPr>
        </p:nvSpPr>
        <p:spPr/>
        <p:txBody>
          <a:bodyPr/>
          <a:lstStyle/>
          <a:p>
            <a:fld id="{06330080-559D-9744-BA45-CC8BC06348C3}" type="slidenum">
              <a:rPr lang="en-US" smtClean="0"/>
              <a:t>6</a:t>
            </a:fld>
            <a:endParaRPr lang="en-US"/>
          </a:p>
        </p:txBody>
      </p:sp>
    </p:spTree>
    <p:extLst>
      <p:ext uri="{BB962C8B-B14F-4D97-AF65-F5344CB8AC3E}">
        <p14:creationId xmlns:p14="http://schemas.microsoft.com/office/powerpoint/2010/main" val="2001721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Share Uganda focuses on taking a holistic approach. This involves building</a:t>
            </a:r>
            <a:r>
              <a:rPr lang="en-US" baseline="0" dirty="0"/>
              <a:t> meaningful friendships, listening to people, collaborating on responses, and empowering local leadership and decision making. </a:t>
            </a:r>
            <a:endParaRPr lang="en-US" dirty="0"/>
          </a:p>
        </p:txBody>
      </p:sp>
      <p:sp>
        <p:nvSpPr>
          <p:cNvPr id="4" name="Slide Number Placeholder 3"/>
          <p:cNvSpPr>
            <a:spLocks noGrp="1"/>
          </p:cNvSpPr>
          <p:nvPr>
            <p:ph type="sldNum" sz="quarter" idx="10"/>
          </p:nvPr>
        </p:nvSpPr>
        <p:spPr/>
        <p:txBody>
          <a:bodyPr/>
          <a:lstStyle/>
          <a:p>
            <a:fld id="{06330080-559D-9744-BA45-CC8BC06348C3}" type="slidenum">
              <a:rPr lang="en-US" smtClean="0"/>
              <a:t>7</a:t>
            </a:fld>
            <a:endParaRPr lang="en-US"/>
          </a:p>
        </p:txBody>
      </p:sp>
    </p:spTree>
    <p:extLst>
      <p:ext uri="{BB962C8B-B14F-4D97-AF65-F5344CB8AC3E}">
        <p14:creationId xmlns:p14="http://schemas.microsoft.com/office/powerpoint/2010/main" val="21236293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None/>
              <a:tabLst/>
              <a:defRPr/>
            </a:pPr>
            <a:r>
              <a:rPr lang="en-US" dirty="0"/>
              <a:t>At</a:t>
            </a:r>
            <a:r>
              <a:rPr lang="en-US" baseline="0" dirty="0"/>
              <a:t> Share Uganda we believe in sustainable approaches to change. We believe in empowering local people, and moving towards community empowerment and development from the community, rather than dependence. </a:t>
            </a:r>
          </a:p>
          <a:p>
            <a:pPr marL="171450" marR="0" lvl="0" indent="-171450" algn="l" defTabSz="914400" rtl="0" eaLnBrk="1" fontAlgn="auto" latinLnBrk="0" hangingPunct="1">
              <a:lnSpc>
                <a:spcPct val="100000"/>
              </a:lnSpc>
              <a:spcBef>
                <a:spcPts val="0"/>
              </a:spcBef>
              <a:spcAft>
                <a:spcPts val="0"/>
              </a:spcAft>
              <a:buClrTx/>
              <a:buSzTx/>
              <a:buFontTx/>
              <a:buNone/>
              <a:tabLst/>
              <a:defRPr/>
            </a:pPr>
            <a:r>
              <a:rPr lang="en-US" baseline="0" dirty="0"/>
              <a:t>This means supporting education projects in the local community which will mean more trained medical staff in the area. This means creating financial stability </a:t>
            </a:r>
            <a:r>
              <a:rPr lang="mr-IN" baseline="0" dirty="0"/>
              <a:t>–</a:t>
            </a:r>
            <a:r>
              <a:rPr lang="en-US" baseline="0" dirty="0"/>
              <a:t> we have done this through planting a eucalyptus forest. </a:t>
            </a:r>
          </a:p>
          <a:p>
            <a:pPr marL="171450" marR="0" lvl="0" indent="-171450" algn="l" defTabSz="914400" rtl="0" eaLnBrk="1" fontAlgn="auto" latinLnBrk="0" hangingPunct="1">
              <a:lnSpc>
                <a:spcPct val="100000"/>
              </a:lnSpc>
              <a:spcBef>
                <a:spcPts val="0"/>
              </a:spcBef>
              <a:spcAft>
                <a:spcPts val="0"/>
              </a:spcAft>
              <a:buClrTx/>
              <a:buSzTx/>
              <a:buFontTx/>
              <a:buNone/>
              <a:tabLst/>
              <a:defRPr/>
            </a:pPr>
            <a:r>
              <a:rPr lang="en-US" baseline="0" dirty="0"/>
              <a:t>This also means taking a lead from local people. Decisions are made based on the input and information given to us by local leaders. All of the money raised for Share Uganda goes into supporting the projects that need it. </a:t>
            </a:r>
          </a:p>
          <a:p>
            <a:pPr marL="171450" marR="0" lvl="0" indent="-171450" algn="l" defTabSz="914400" rtl="0" eaLnBrk="1" fontAlgn="auto" latinLnBrk="0" hangingPunct="1">
              <a:lnSpc>
                <a:spcPct val="100000"/>
              </a:lnSpc>
              <a:spcBef>
                <a:spcPts val="0"/>
              </a:spcBef>
              <a:spcAft>
                <a:spcPts val="0"/>
              </a:spcAft>
              <a:buClrTx/>
              <a:buSzTx/>
              <a:buFontTx/>
              <a:buNone/>
              <a:tabLst/>
              <a:defRPr/>
            </a:pPr>
            <a:r>
              <a:rPr lang="en-US" baseline="0" dirty="0"/>
              <a:t>Fundraisers we have done recently include a socially distanced running challenge, the 250k challenge which raised over £2000. This has gone on to help support the Uganda team tackle Covid-19, including providing PPE for medical staff, setting up more handwashing stations, and continuing to provide outreach in the community. </a:t>
            </a:r>
          </a:p>
        </p:txBody>
      </p:sp>
      <p:sp>
        <p:nvSpPr>
          <p:cNvPr id="4" name="Slide Number Placeholder 3"/>
          <p:cNvSpPr>
            <a:spLocks noGrp="1"/>
          </p:cNvSpPr>
          <p:nvPr>
            <p:ph type="sldNum" sz="quarter" idx="10"/>
          </p:nvPr>
        </p:nvSpPr>
        <p:spPr/>
        <p:txBody>
          <a:bodyPr/>
          <a:lstStyle/>
          <a:p>
            <a:fld id="{06330080-559D-9744-BA45-CC8BC06348C3}" type="slidenum">
              <a:rPr lang="en-US" smtClean="0"/>
              <a:t>8</a:t>
            </a:fld>
            <a:endParaRPr lang="en-US"/>
          </a:p>
        </p:txBody>
      </p:sp>
    </p:spTree>
    <p:extLst>
      <p:ext uri="{BB962C8B-B14F-4D97-AF65-F5344CB8AC3E}">
        <p14:creationId xmlns:p14="http://schemas.microsoft.com/office/powerpoint/2010/main" val="2798599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330080-559D-9744-BA45-CC8BC06348C3}" type="slidenum">
              <a:rPr lang="en-US" smtClean="0"/>
              <a:t>9</a:t>
            </a:fld>
            <a:endParaRPr lang="en-US"/>
          </a:p>
        </p:txBody>
      </p:sp>
    </p:spTree>
    <p:extLst>
      <p:ext uri="{BB962C8B-B14F-4D97-AF65-F5344CB8AC3E}">
        <p14:creationId xmlns:p14="http://schemas.microsoft.com/office/powerpoint/2010/main" val="1161156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CB8FBAD-067A-3A4B-884A-CED9783C72DF}" type="datetimeFigureOut">
              <a:rPr lang="en-US" smtClean="0"/>
              <a:t>2/28/21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F607AC-748B-BF44-B959-C2918E69F25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B8FBAD-067A-3A4B-884A-CED9783C72DF}" type="datetimeFigureOut">
              <a:rPr lang="en-US" smtClean="0"/>
              <a:t>2/28/21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F607AC-748B-BF44-B959-C2918E69F25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B8FBAD-067A-3A4B-884A-CED9783C72DF}" type="datetimeFigureOut">
              <a:rPr lang="en-US" smtClean="0"/>
              <a:t>2/28/21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F607AC-748B-BF44-B959-C2918E69F25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B8FBAD-067A-3A4B-884A-CED9783C72DF}" type="datetimeFigureOut">
              <a:rPr lang="en-US" smtClean="0"/>
              <a:t>2/28/21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F607AC-748B-BF44-B959-C2918E69F25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B8FBAD-067A-3A4B-884A-CED9783C72DF}" type="datetimeFigureOut">
              <a:rPr lang="en-US" smtClean="0"/>
              <a:t>2/28/21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F607AC-748B-BF44-B959-C2918E69F25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CB8FBAD-067A-3A4B-884A-CED9783C72DF}" type="datetimeFigureOut">
              <a:rPr lang="en-US" smtClean="0"/>
              <a:t>2/28/21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F607AC-748B-BF44-B959-C2918E69F25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CB8FBAD-067A-3A4B-884A-CED9783C72DF}" type="datetimeFigureOut">
              <a:rPr lang="en-US" smtClean="0"/>
              <a:t>2/28/21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F607AC-748B-BF44-B959-C2918E69F25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CB8FBAD-067A-3A4B-884A-CED9783C72DF}" type="datetimeFigureOut">
              <a:rPr lang="en-US" smtClean="0"/>
              <a:t>2/28/21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F607AC-748B-BF44-B959-C2918E69F25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B8FBAD-067A-3A4B-884A-CED9783C72DF}" type="datetimeFigureOut">
              <a:rPr lang="en-US" smtClean="0"/>
              <a:t>2/28/21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F607AC-748B-BF44-B959-C2918E69F25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CB8FBAD-067A-3A4B-884A-CED9783C72DF}" type="datetimeFigureOut">
              <a:rPr lang="en-US" smtClean="0"/>
              <a:t>2/28/21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F607AC-748B-BF44-B959-C2918E69F25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CB8FBAD-067A-3A4B-884A-CED9783C72DF}" type="datetimeFigureOut">
              <a:rPr lang="en-US" smtClean="0"/>
              <a:t>2/28/21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F607AC-748B-BF44-B959-C2918E69F25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B8FBAD-067A-3A4B-884A-CED9783C72DF}" type="datetimeFigureOut">
              <a:rPr lang="en-US" smtClean="0"/>
              <a:t>2/28/21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F607AC-748B-BF44-B959-C2918E69F251}" type="slidenum">
              <a:rPr lang="en-US" smtClean="0"/>
              <a:t>‹#›</a:t>
            </a:fld>
            <a:endParaRPr lang="en-US"/>
          </a:p>
        </p:txBody>
      </p:sp>
    </p:spTree>
    <p:extLst>
      <p:ext uri="{BB962C8B-B14F-4D97-AF65-F5344CB8AC3E}">
        <p14:creationId xmlns:p14="http://schemas.microsoft.com/office/powerpoint/2010/main" val="138833838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open.spotify.com/episode/3ZCbrQWk0LidwjuYpMeVeY?si=EXR7xCJQTTG9PtuiVRZATw"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7464614" y="1783959"/>
            <a:ext cx="4087306" cy="2889114"/>
          </a:xfrm>
        </p:spPr>
        <p:txBody>
          <a:bodyPr anchor="b">
            <a:normAutofit/>
          </a:bodyPr>
          <a:lstStyle/>
          <a:p>
            <a:pPr algn="l" fontAlgn="base"/>
            <a:br>
              <a:rPr lang="en-US" sz="3000"/>
            </a:br>
            <a:r>
              <a:rPr lang="en-US" sz="3000" b="1" i="1">
                <a:ea typeface="Abadi MT Condensed Light" charset="0"/>
                <a:cs typeface="Abadi MT Condensed Light" charset="0"/>
              </a:rPr>
              <a:t>“You can't do everything, </a:t>
            </a:r>
            <a:br>
              <a:rPr lang="en-US" sz="3000" b="1" i="1">
                <a:ea typeface="Abadi MT Condensed Light" charset="0"/>
                <a:cs typeface="Abadi MT Condensed Light" charset="0"/>
              </a:rPr>
            </a:br>
            <a:r>
              <a:rPr lang="en-US" sz="3000" b="1" i="1">
                <a:ea typeface="Abadi MT Condensed Light" charset="0"/>
                <a:cs typeface="Abadi MT Condensed Light" charset="0"/>
              </a:rPr>
              <a:t> but you can do something”</a:t>
            </a:r>
            <a:br>
              <a:rPr lang="en-US" sz="3000" b="1"/>
            </a:br>
            <a:br>
              <a:rPr lang="en-US" sz="3000" b="1"/>
            </a:br>
            <a:endParaRPr lang="en-US" sz="300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2426" r="-1"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82678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929" y="629266"/>
            <a:ext cx="3651467" cy="1676603"/>
          </a:xfrm>
        </p:spPr>
        <p:txBody>
          <a:bodyPr>
            <a:normAutofit/>
          </a:bodyPr>
          <a:lstStyle/>
          <a:p>
            <a:r>
              <a:rPr lang="en-US" b="1" dirty="0"/>
              <a:t>What can you do?</a:t>
            </a:r>
          </a:p>
        </p:txBody>
      </p:sp>
      <p:sp>
        <p:nvSpPr>
          <p:cNvPr id="3" name="Content Placeholder 2"/>
          <p:cNvSpPr>
            <a:spLocks noGrp="1"/>
          </p:cNvSpPr>
          <p:nvPr>
            <p:ph idx="1"/>
          </p:nvPr>
        </p:nvSpPr>
        <p:spPr>
          <a:xfrm>
            <a:off x="648931" y="2438400"/>
            <a:ext cx="3651466" cy="3785419"/>
          </a:xfrm>
        </p:spPr>
        <p:txBody>
          <a:bodyPr>
            <a:normAutofit/>
          </a:bodyPr>
          <a:lstStyle/>
          <a:p>
            <a:pPr marL="0" indent="0" algn="ctr">
              <a:buNone/>
            </a:pPr>
            <a:r>
              <a:rPr lang="en-US" dirty="0"/>
              <a:t>“Never doubt that a small group of thoughtful, committed, citizens can change the world. Indeed, it is the only thing that ever has.” </a:t>
            </a:r>
            <a:br>
              <a:rPr lang="en-US" sz="1800" dirty="0"/>
            </a:br>
            <a:endParaRPr lang="en-US" sz="1800" dirty="0"/>
          </a:p>
        </p:txBody>
      </p:sp>
      <p:pic>
        <p:nvPicPr>
          <p:cNvPr id="4" name="Picture 4" descr="https://uc29e939dea502b6f7aa9ca50320.previews.dropboxusercontent.com/p/thumb/AAhpIVwHtudMSKYDR-uQIfmaoeVpBaMYeRUDK5CRqbps1ZrUVZ8MGCk2BzVM4Ef8Q83Z1hAH638m1bqz3AdbVjjE25VBdS-FuEIBS-KhAnkgqhJ5Jvka-DOLMrdkQD9wmsgLCDgYCjNnfFCTt4DlUufjJJGzpXAThmh0dSGN4s5do-pmD-U6mgE_JFSivOAgw4nz0dGPxWpxi0jHAlXxuEaE0Kr_45XKtVWNVQpvtATgBBOtQ_ofzEOB6dUuE26c7B6SQq5Yhi-rXQdXsdTy2WjAwOX7LLTNjT2U0zIypEF1yNlJtGnSz_hmD2uBJRBQGpoaY9wYGmcufftUjm76RwXo/p.jpeg?fv_content=true&amp;size_mode=5"/>
          <p:cNvPicPr>
            <a:picLocks noChangeAspect="1" noChangeArrowheads="1"/>
          </p:cNvPicPr>
          <p:nvPr/>
        </p:nvPicPr>
        <p:blipFill rotWithShape="1">
          <a:blip r:embed="rId3">
            <a:extLst>
              <a:ext uri="{28A0092B-C50C-407E-A947-70E740481C1C}">
                <a14:useLocalDpi xmlns:a14="http://schemas.microsoft.com/office/drawing/2010/main" val="0"/>
              </a:ext>
            </a:extLst>
          </a:blip>
          <a:srcRect l="2106" r="13367" b="1"/>
          <a:stretch/>
        </p:blipFill>
        <p:spPr bwMode="auto">
          <a:xfrm>
            <a:off x="4639056" y="10"/>
            <a:ext cx="7552944"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193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4330" y="803325"/>
            <a:ext cx="5314536" cy="1325563"/>
          </a:xfrm>
        </p:spPr>
        <p:txBody>
          <a:bodyPr>
            <a:normAutofit/>
          </a:bodyPr>
          <a:lstStyle/>
          <a:p>
            <a:r>
              <a:rPr lang="en-US" dirty="0"/>
              <a:t>NGOs</a:t>
            </a:r>
          </a:p>
        </p:txBody>
      </p:sp>
      <p:sp>
        <p:nvSpPr>
          <p:cNvPr id="15" name="Freeform: Shape 14">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3766" b="-2"/>
          <a:stretch/>
        </p:blipFill>
        <p:spPr>
          <a:xfrm>
            <a:off x="85062" y="340240"/>
            <a:ext cx="5441859" cy="5654940"/>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p:spPr>
      </p:pic>
      <p:sp>
        <p:nvSpPr>
          <p:cNvPr id="3" name="Content Placeholder 2"/>
          <p:cNvSpPr>
            <a:spLocks noGrp="1"/>
          </p:cNvSpPr>
          <p:nvPr>
            <p:ph idx="1"/>
          </p:nvPr>
        </p:nvSpPr>
        <p:spPr>
          <a:xfrm>
            <a:off x="6234329" y="2279018"/>
            <a:ext cx="5314543" cy="3375920"/>
          </a:xfrm>
        </p:spPr>
        <p:txBody>
          <a:bodyPr anchor="t">
            <a:normAutofit/>
          </a:bodyPr>
          <a:lstStyle/>
          <a:p>
            <a:r>
              <a:rPr lang="en-US" sz="1800" dirty="0"/>
              <a:t>What is an NGO?</a:t>
            </a:r>
          </a:p>
          <a:p>
            <a:r>
              <a:rPr lang="en-US" sz="1800" dirty="0"/>
              <a:t>Can you think of an any examples?</a:t>
            </a:r>
          </a:p>
          <a:p>
            <a:endParaRPr lang="en-US" sz="1800" dirty="0"/>
          </a:p>
        </p:txBody>
      </p:sp>
    </p:spTree>
    <p:extLst>
      <p:ext uri="{BB962C8B-B14F-4D97-AF65-F5344CB8AC3E}">
        <p14:creationId xmlns:p14="http://schemas.microsoft.com/office/powerpoint/2010/main" val="397973459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B43B9CA2-4B31-4ACD-9A9F-B8E6C64203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e end of the Golden Age of NGOs? - Devpolicy Blog from the Development  Policy Cent"/>
          <p:cNvPicPr>
            <a:picLocks noChangeAspect="1" noChangeArrowheads="1"/>
          </p:cNvPicPr>
          <p:nvPr/>
        </p:nvPicPr>
        <p:blipFill rotWithShape="1">
          <a:blip r:embed="rId3">
            <a:extLst>
              <a:ext uri="{28A0092B-C50C-407E-A947-70E740481C1C}">
                <a14:useLocalDpi xmlns:a14="http://schemas.microsoft.com/office/drawing/2010/main" val="0"/>
              </a:ext>
            </a:extLst>
          </a:blip>
          <a:srcRect l="13526" r="14870" b="1"/>
          <a:stretch/>
        </p:blipFill>
        <p:spPr bwMode="auto">
          <a:xfrm>
            <a:off x="8529321" y="10"/>
            <a:ext cx="3662680" cy="3401558"/>
          </a:xfrm>
          <a:custGeom>
            <a:avLst/>
            <a:gdLst/>
            <a:ahLst/>
            <a:cxnLst/>
            <a:rect l="l" t="t" r="r" b="b"/>
            <a:pathLst>
              <a:path w="3662680" h="3401568">
                <a:moveTo>
                  <a:pt x="0" y="0"/>
                </a:moveTo>
                <a:lnTo>
                  <a:pt x="3662680" y="0"/>
                </a:lnTo>
                <a:lnTo>
                  <a:pt x="3662680" y="3401568"/>
                </a:lnTo>
                <a:lnTo>
                  <a:pt x="774527" y="3401568"/>
                </a:lnTo>
                <a:lnTo>
                  <a:pt x="769892" y="3133175"/>
                </a:lnTo>
                <a:cubicBezTo>
                  <a:pt x="732577" y="2055441"/>
                  <a:pt x="492520" y="1056020"/>
                  <a:pt x="104445" y="215033"/>
                </a:cubicBezTo>
                <a:close/>
              </a:path>
            </a:pathLst>
          </a:cu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t="2117" r="-2" b="15281"/>
          <a:stretch/>
        </p:blipFill>
        <p:spPr>
          <a:xfrm>
            <a:off x="5115314" y="10"/>
            <a:ext cx="4118110" cy="3401558"/>
          </a:xfrm>
          <a:custGeom>
            <a:avLst/>
            <a:gdLst/>
            <a:ahLst/>
            <a:cxnLst/>
            <a:rect l="l" t="t" r="r" b="b"/>
            <a:pathLst>
              <a:path w="4118110" h="3401568">
                <a:moveTo>
                  <a:pt x="0" y="0"/>
                </a:moveTo>
                <a:lnTo>
                  <a:pt x="3343575" y="0"/>
                </a:lnTo>
                <a:lnTo>
                  <a:pt x="3448028" y="215050"/>
                </a:lnTo>
                <a:cubicBezTo>
                  <a:pt x="3836103" y="1056037"/>
                  <a:pt x="4076161" y="2055458"/>
                  <a:pt x="4113475" y="3133192"/>
                </a:cubicBezTo>
                <a:lnTo>
                  <a:pt x="4118110" y="3401568"/>
                </a:lnTo>
                <a:lnTo>
                  <a:pt x="801224" y="3401568"/>
                </a:lnTo>
                <a:lnTo>
                  <a:pt x="797493" y="3185579"/>
                </a:lnTo>
                <a:cubicBezTo>
                  <a:pt x="756786" y="2009870"/>
                  <a:pt x="474799" y="927359"/>
                  <a:pt x="22579" y="42066"/>
                </a:cubicBezTo>
                <a:close/>
              </a:path>
            </a:pathLst>
          </a:custGeom>
        </p:spPr>
      </p:pic>
      <p:pic>
        <p:nvPicPr>
          <p:cNvPr id="1028" name="Picture 4" descr="igh Public Trust in NGOs, but is it Built on Shaky Foundations? | GlobeS"/>
          <p:cNvPicPr>
            <a:picLocks noChangeAspect="1" noChangeArrowheads="1"/>
          </p:cNvPicPr>
          <p:nvPr/>
        </p:nvPicPr>
        <p:blipFill rotWithShape="1">
          <a:blip r:embed="rId5">
            <a:extLst>
              <a:ext uri="{28A0092B-C50C-407E-A947-70E740481C1C}">
                <a14:useLocalDpi xmlns:a14="http://schemas.microsoft.com/office/drawing/2010/main" val="0"/>
              </a:ext>
            </a:extLst>
          </a:blip>
          <a:srcRect l="6702" r="8345"/>
          <a:stretch/>
        </p:blipFill>
        <p:spPr bwMode="auto">
          <a:xfrm>
            <a:off x="5168353" y="3456432"/>
            <a:ext cx="7023646" cy="3401568"/>
          </a:xfrm>
          <a:custGeom>
            <a:avLst/>
            <a:gdLst/>
            <a:ahLst/>
            <a:cxnLst/>
            <a:rect l="l" t="t" r="r" b="b"/>
            <a:pathLst>
              <a:path w="7023646" h="3401568">
                <a:moveTo>
                  <a:pt x="749132" y="0"/>
                </a:moveTo>
                <a:lnTo>
                  <a:pt x="7023646" y="0"/>
                </a:lnTo>
                <a:lnTo>
                  <a:pt x="7023646" y="3401568"/>
                </a:lnTo>
                <a:lnTo>
                  <a:pt x="0" y="3401568"/>
                </a:lnTo>
                <a:lnTo>
                  <a:pt x="79008" y="3238906"/>
                </a:lnTo>
                <a:cubicBezTo>
                  <a:pt x="502362" y="2321466"/>
                  <a:pt x="749563" y="1215476"/>
                  <a:pt x="749563" y="24956"/>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75" name="Freeform: Shape 74">
            <a:extLst>
              <a:ext uri="{FF2B5EF4-FFF2-40B4-BE49-F238E27FC236}">
                <a16:creationId xmlns:a16="http://schemas.microsoft.com/office/drawing/2014/main" id="{33F94DB1-BC5D-454D-845C-7BA3A1F46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32965" cy="6858000"/>
          </a:xfrm>
          <a:custGeom>
            <a:avLst/>
            <a:gdLst>
              <a:gd name="connsiteX0" fmla="*/ 0 w 5932965"/>
              <a:gd name="connsiteY0" fmla="*/ 0 h 6858000"/>
              <a:gd name="connsiteX1" fmla="*/ 5140363 w 5932965"/>
              <a:gd name="connsiteY1" fmla="*/ 0 h 6858000"/>
              <a:gd name="connsiteX2" fmla="*/ 5152943 w 5932965"/>
              <a:gd name="connsiteY2" fmla="*/ 23550 h 6858000"/>
              <a:gd name="connsiteX3" fmla="*/ 5932965 w 5932965"/>
              <a:gd name="connsiteY3" fmla="*/ 3479505 h 6858000"/>
              <a:gd name="connsiteX4" fmla="*/ 5262410 w 5932965"/>
              <a:gd name="connsiteY4" fmla="*/ 6708999 h 6858000"/>
              <a:gd name="connsiteX5" fmla="*/ 5190385 w 5932965"/>
              <a:gd name="connsiteY5" fmla="*/ 6858000 h 6858000"/>
              <a:gd name="connsiteX6" fmla="*/ 0 w 593296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2965" h="6858000">
                <a:moveTo>
                  <a:pt x="0" y="0"/>
                </a:moveTo>
                <a:lnTo>
                  <a:pt x="5140363" y="0"/>
                </a:lnTo>
                <a:lnTo>
                  <a:pt x="5152943" y="23550"/>
                </a:lnTo>
                <a:cubicBezTo>
                  <a:pt x="5642847" y="987256"/>
                  <a:pt x="5932965" y="2183538"/>
                  <a:pt x="5932965" y="3479505"/>
                </a:cubicBezTo>
                <a:cubicBezTo>
                  <a:pt x="5932965" y="4675783"/>
                  <a:pt x="5685764" y="5787121"/>
                  <a:pt x="5262410" y="6708999"/>
                </a:cubicBezTo>
                <a:lnTo>
                  <a:pt x="5190385"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7" name="Freeform: Shape 76">
            <a:extLst>
              <a:ext uri="{FF2B5EF4-FFF2-40B4-BE49-F238E27FC236}">
                <a16:creationId xmlns:a16="http://schemas.microsoft.com/office/drawing/2014/main" id="{5676B86F-860B-4586-BCAA-C0650C09B7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22333" cy="6858000"/>
          </a:xfrm>
          <a:custGeom>
            <a:avLst/>
            <a:gdLst>
              <a:gd name="connsiteX0" fmla="*/ 0 w 5922333"/>
              <a:gd name="connsiteY0" fmla="*/ 0 h 6858000"/>
              <a:gd name="connsiteX1" fmla="*/ 5129731 w 5922333"/>
              <a:gd name="connsiteY1" fmla="*/ 0 h 6858000"/>
              <a:gd name="connsiteX2" fmla="*/ 5142311 w 5922333"/>
              <a:gd name="connsiteY2" fmla="*/ 23550 h 6858000"/>
              <a:gd name="connsiteX3" fmla="*/ 5922333 w 5922333"/>
              <a:gd name="connsiteY3" fmla="*/ 3479505 h 6858000"/>
              <a:gd name="connsiteX4" fmla="*/ 5251778 w 5922333"/>
              <a:gd name="connsiteY4" fmla="*/ 6708999 h 6858000"/>
              <a:gd name="connsiteX5" fmla="*/ 5179753 w 5922333"/>
              <a:gd name="connsiteY5" fmla="*/ 6858000 h 6858000"/>
              <a:gd name="connsiteX6" fmla="*/ 0 w 592233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2333" h="6858000">
                <a:moveTo>
                  <a:pt x="0" y="0"/>
                </a:moveTo>
                <a:lnTo>
                  <a:pt x="5129731" y="0"/>
                </a:lnTo>
                <a:lnTo>
                  <a:pt x="5142311" y="23550"/>
                </a:lnTo>
                <a:cubicBezTo>
                  <a:pt x="5632215" y="987256"/>
                  <a:pt x="5922333" y="2183538"/>
                  <a:pt x="5922333" y="3479505"/>
                </a:cubicBezTo>
                <a:cubicBezTo>
                  <a:pt x="5922333" y="4675783"/>
                  <a:pt x="5675132" y="5787121"/>
                  <a:pt x="5251778" y="6708999"/>
                </a:cubicBezTo>
                <a:lnTo>
                  <a:pt x="5179753"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48056" y="685800"/>
            <a:ext cx="4922338" cy="1325563"/>
          </a:xfrm>
        </p:spPr>
        <p:txBody>
          <a:bodyPr>
            <a:normAutofit/>
          </a:bodyPr>
          <a:lstStyle/>
          <a:p>
            <a:r>
              <a:rPr lang="en-US" sz="3400" dirty="0"/>
              <a:t>What are NGOs?</a:t>
            </a:r>
          </a:p>
        </p:txBody>
      </p:sp>
      <p:sp>
        <p:nvSpPr>
          <p:cNvPr id="79" name="Rectangle 78">
            <a:extLst>
              <a:ext uri="{FF2B5EF4-FFF2-40B4-BE49-F238E27FC236}">
                <a16:creationId xmlns:a16="http://schemas.microsoft.com/office/drawing/2014/main" id="{8C818ED5-2F56-4171-9445-3AA4F4462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16867"/>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Rectangle 80">
            <a:extLst>
              <a:ext uri="{FF2B5EF4-FFF2-40B4-BE49-F238E27FC236}">
                <a16:creationId xmlns:a16="http://schemas.microsoft.com/office/drawing/2014/main" id="{DE74FCE8-866C-4AFA-B45C-FACE2A609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1" y="2089941"/>
            <a:ext cx="4970439"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448056" y="2514600"/>
            <a:ext cx="4922338" cy="3666744"/>
          </a:xfrm>
        </p:spPr>
        <p:txBody>
          <a:bodyPr>
            <a:normAutofit/>
          </a:bodyPr>
          <a:lstStyle/>
          <a:p>
            <a:r>
              <a:rPr lang="en-US" sz="1900" dirty="0"/>
              <a:t>Non-governmental organisations (NGOs for short) are not for profit charities that deal with many different issues, including social injustices </a:t>
            </a:r>
          </a:p>
          <a:p>
            <a:r>
              <a:rPr lang="en-US" sz="1900" dirty="0"/>
              <a:t>They are not funded by the government and so have to do their own fundraising. This also keeps them neutral from government action</a:t>
            </a:r>
          </a:p>
          <a:p>
            <a:r>
              <a:rPr lang="en-US" sz="1900" dirty="0"/>
              <a:t>Their role is to reduce social injustices locally, nationally and internationally</a:t>
            </a:r>
          </a:p>
          <a:p>
            <a:r>
              <a:rPr lang="en-US" sz="1900" dirty="0"/>
              <a:t>It is important to ensure community engagement! Listening and Talking are key skills NGOs need to have </a:t>
            </a:r>
          </a:p>
          <a:p>
            <a:endParaRPr lang="en-US" sz="1900" dirty="0"/>
          </a:p>
          <a:p>
            <a:endParaRPr lang="en-US" sz="1900" dirty="0"/>
          </a:p>
        </p:txBody>
      </p:sp>
    </p:spTree>
    <p:extLst>
      <p:ext uri="{BB962C8B-B14F-4D97-AF65-F5344CB8AC3E}">
        <p14:creationId xmlns:p14="http://schemas.microsoft.com/office/powerpoint/2010/main" val="10387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58" name="Rectangle 57">
            <a:extLst>
              <a:ext uri="{FF2B5EF4-FFF2-40B4-BE49-F238E27FC236}">
                <a16:creationId xmlns:a16="http://schemas.microsoft.com/office/drawing/2014/main" id="{ED4D6CE2-C4FB-4B4D-991A-84C9705CD7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888099" y="978408"/>
            <a:ext cx="3721608" cy="1106424"/>
          </a:xfrm>
          <a:ln>
            <a:noFill/>
          </a:ln>
        </p:spPr>
        <p:txBody>
          <a:bodyPr anchor="b">
            <a:normAutofit/>
          </a:bodyPr>
          <a:lstStyle/>
          <a:p>
            <a:r>
              <a:rPr lang="en-US" sz="2800"/>
              <a:t>What do NGOs do?</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8798" r="2317" b="1"/>
          <a:stretch/>
        </p:blipFill>
        <p:spPr>
          <a:xfrm>
            <a:off x="400847" y="630936"/>
            <a:ext cx="3785616" cy="5495544"/>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1024" r="2" b="2"/>
          <a:stretch/>
        </p:blipFill>
        <p:spPr>
          <a:xfrm>
            <a:off x="4361688" y="630936"/>
            <a:ext cx="2651760" cy="2679192"/>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l="1024" r="2" b="2"/>
          <a:stretch/>
        </p:blipFill>
        <p:spPr>
          <a:xfrm>
            <a:off x="4361688" y="3447288"/>
            <a:ext cx="2651760" cy="2679192"/>
          </a:xfrm>
          <a:prstGeom prst="rect">
            <a:avLst/>
          </a:prstGeom>
        </p:spPr>
      </p:pic>
      <p:cxnSp>
        <p:nvCxnSpPr>
          <p:cNvPr id="60" name="Straight Connector 59">
            <a:extLst>
              <a:ext uri="{FF2B5EF4-FFF2-40B4-BE49-F238E27FC236}">
                <a16:creationId xmlns:a16="http://schemas.microsoft.com/office/drawing/2014/main" id="{11A9DAB5-E11B-41CA-85F3-20711F7902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451084"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7888099" y="2368296"/>
            <a:ext cx="3721608" cy="3502152"/>
          </a:xfrm>
        </p:spPr>
        <p:txBody>
          <a:bodyPr>
            <a:normAutofit/>
          </a:bodyPr>
          <a:lstStyle/>
          <a:p>
            <a:r>
              <a:rPr lang="en-US" sz="1300" dirty="0"/>
              <a:t>They work to tackle social issues on different scales. Some work internationally, some work more locally.</a:t>
            </a:r>
          </a:p>
          <a:p>
            <a:r>
              <a:rPr lang="en-US" sz="1300" dirty="0"/>
              <a:t>They can be involved in;</a:t>
            </a:r>
          </a:p>
          <a:p>
            <a:pPr lvl="3"/>
            <a:r>
              <a:rPr lang="en-US" sz="1300" dirty="0"/>
              <a:t>Natural disaster relief</a:t>
            </a:r>
          </a:p>
          <a:p>
            <a:pPr lvl="3"/>
            <a:r>
              <a:rPr lang="en-US" sz="1300" dirty="0"/>
              <a:t>Poverty</a:t>
            </a:r>
          </a:p>
          <a:p>
            <a:pPr lvl="3"/>
            <a:r>
              <a:rPr lang="en-US" sz="1300" dirty="0"/>
              <a:t>Welfare</a:t>
            </a:r>
          </a:p>
          <a:p>
            <a:pPr lvl="3"/>
            <a:r>
              <a:rPr lang="en-US" sz="1300" dirty="0"/>
              <a:t>Animal rights</a:t>
            </a:r>
          </a:p>
          <a:p>
            <a:pPr lvl="3"/>
            <a:r>
              <a:rPr lang="en-US" sz="1300" dirty="0"/>
              <a:t>The environment</a:t>
            </a:r>
          </a:p>
          <a:p>
            <a:pPr lvl="3"/>
            <a:r>
              <a:rPr lang="en-US" sz="1300" dirty="0"/>
              <a:t>War </a:t>
            </a:r>
          </a:p>
          <a:p>
            <a:pPr lvl="3"/>
            <a:r>
              <a:rPr lang="en-US" sz="1300" dirty="0"/>
              <a:t>Human rights abuses</a:t>
            </a:r>
          </a:p>
          <a:p>
            <a:pPr lvl="3"/>
            <a:r>
              <a:rPr lang="en-US" sz="1300" dirty="0"/>
              <a:t>Homelessness</a:t>
            </a:r>
          </a:p>
          <a:p>
            <a:pPr lvl="3"/>
            <a:r>
              <a:rPr lang="en-US" sz="1300" dirty="0"/>
              <a:t>Health</a:t>
            </a:r>
          </a:p>
          <a:p>
            <a:r>
              <a:rPr lang="en-US" sz="1300" dirty="0"/>
              <a:t>What kinds of things can NGOs do? </a:t>
            </a:r>
          </a:p>
        </p:txBody>
      </p:sp>
    </p:spTree>
    <p:extLst>
      <p:ext uri="{BB962C8B-B14F-4D97-AF65-F5344CB8AC3E}">
        <p14:creationId xmlns:p14="http://schemas.microsoft.com/office/powerpoint/2010/main" val="330386125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4" descr="https://ucdde48fb5e377754e391153da3e.previews.dropboxusercontent.com/p/thumb/AAiwpwTwzJ2PqEmapRx4W6USoetegzmi7N-kgMetfjgUT51QL-xOTfppGBxUSOUL2rSr97x8qsPE-UcfzYsTGumfeiZdSyqLwgj3yPuvRnKhfQ5FnYEFbNIOzZPS7GUIfls7CIWMIMi5EFy7pXaAVLbLEfDyGIut9dVAn4Y1m0AVEpFhrQ_zk4M7x1hdDuPqU2kSANHhBKTxgamPUP7AwnNSON_2H2tehpTPRRXBoDZo-pOFA6AZuX7TJwwWnczAUs_nAckV2dBuBkPYR-xTQtMGI79n2zsfvFrGhtpJ9y9Uth9txMOjvOoM36hG_gOrE_JpZapGzRcGMiW_mqRqPbOCeyzUSBZV9BiAQaqad3nb41rubYET2cKyvvdXs1tAmqGiKEOykVKxVvyUmCIMelud02adFcnobgC7JXHrX2m5H-8l1IbaAVwuQ8Xy-eEuk8kTX77EPXubm4LHELsZO9PH7M7ut99bt55JGDKflnFyHA/p.jpeg?fv_content=true&amp;size_mode=5"/>
          <p:cNvPicPr>
            <a:picLocks noChangeAspect="1" noChangeArrowheads="1"/>
          </p:cNvPicPr>
          <p:nvPr/>
        </p:nvPicPr>
        <p:blipFill rotWithShape="1">
          <a:blip r:embed="rId3">
            <a:extLst>
              <a:ext uri="{28A0092B-C50C-407E-A947-70E740481C1C}">
                <a14:useLocalDpi xmlns:a14="http://schemas.microsoft.com/office/drawing/2010/main" val="0"/>
              </a:ext>
            </a:extLst>
          </a:blip>
          <a:srcRect l="187" t="9091" r="23111"/>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38" name="Rectangle 37">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71094" y="1161288"/>
            <a:ext cx="3438144" cy="1124712"/>
          </a:xfrm>
        </p:spPr>
        <p:txBody>
          <a:bodyPr anchor="b">
            <a:normAutofit/>
          </a:bodyPr>
          <a:lstStyle/>
          <a:p>
            <a:r>
              <a:rPr lang="en-US" sz="2800"/>
              <a:t>Activities of NGOs</a:t>
            </a:r>
          </a:p>
        </p:txBody>
      </p:sp>
      <p:sp>
        <p:nvSpPr>
          <p:cNvPr id="40" name="Rectangle 39">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2" name="Rectangle 41">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371094" y="2718054"/>
            <a:ext cx="3438906" cy="3207258"/>
          </a:xfrm>
        </p:spPr>
        <p:txBody>
          <a:bodyPr anchor="t">
            <a:normAutofit/>
          </a:bodyPr>
          <a:lstStyle/>
          <a:p>
            <a:r>
              <a:rPr lang="en-US" sz="1100" dirty="0"/>
              <a:t>They can run campaigns to encourage government action and to bring awareness to certain issues</a:t>
            </a:r>
          </a:p>
          <a:p>
            <a:r>
              <a:rPr lang="en-US" sz="1100" dirty="0"/>
              <a:t>NGO’s can create their own schemes and programmes that people can participate in </a:t>
            </a:r>
          </a:p>
          <a:p>
            <a:r>
              <a:rPr lang="en-US" sz="1100" dirty="0"/>
              <a:t>NGOs raise awareness about human rights and social inequality. This can encourage people to support their work.</a:t>
            </a:r>
          </a:p>
          <a:p>
            <a:r>
              <a:rPr lang="en-US" sz="1100" dirty="0"/>
              <a:t>They can help take action against countries that commit violations of international law and human rights abuses </a:t>
            </a:r>
          </a:p>
          <a:p>
            <a:r>
              <a:rPr lang="en-US" sz="1100" dirty="0"/>
              <a:t>They need to work in collaboration with the communities and people they want to help!</a:t>
            </a:r>
          </a:p>
        </p:txBody>
      </p:sp>
    </p:spTree>
    <p:extLst>
      <p:ext uri="{BB962C8B-B14F-4D97-AF65-F5344CB8AC3E}">
        <p14:creationId xmlns:p14="http://schemas.microsoft.com/office/powerpoint/2010/main" val="1845069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descr="https://uc014813fcd829720d0d0991a80e.previews.dropboxusercontent.com/p/thumb/AAiHVShGUvyX5Ugi4Qbe5ztIBM-jfprK4YjdGUp4sXXhoHEG6UAf3iBnEeIl1WkDlBEnI_VCw0pM2brVHNIcvuSU8z0Red67v9OAjWI9w5HDKlO8LqhF0uF56MYRTxSRGnG-TpqXRd0vUbOAwYQbxbEFRPULQbdSTk9djbw9Kepu0Ua79txLzw0bjJBd_EUCsYe6pTO4IW2IxcOEZrCit3uJ5dId9q9yzhUhHctHpk7ql7rUrh9wxxG1k6IAmA2eroVasQfyCz52kY211JlcG1hEIN0q5z_AKGZnBLLSLtXsVBL47zxjgPxNjJBVuJ9YRYBHk2E6iRyJzj1ZPpALHeBb/p.jpeg?fv_content=true&amp;size_mode=5"/>
          <p:cNvPicPr>
            <a:picLocks noChangeAspect="1" noChangeArrowheads="1"/>
          </p:cNvPicPr>
          <p:nvPr/>
        </p:nvPicPr>
        <p:blipFill rotWithShape="1">
          <a:blip r:embed="rId3">
            <a:extLst>
              <a:ext uri="{28A0092B-C50C-407E-A947-70E740481C1C}">
                <a14:useLocalDpi xmlns:a14="http://schemas.microsoft.com/office/drawing/2010/main" val="0"/>
              </a:ext>
            </a:extLst>
          </a:blip>
          <a:srcRect t="7537" r="23007" b="1209"/>
          <a:stretch/>
        </p:blipFill>
        <p:spPr bwMode="auto">
          <a:xfrm flipH="1">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71094" y="1161288"/>
            <a:ext cx="3438144" cy="1124712"/>
          </a:xfrm>
        </p:spPr>
        <p:txBody>
          <a:bodyPr anchor="b">
            <a:normAutofit/>
          </a:bodyPr>
          <a:lstStyle/>
          <a:p>
            <a:r>
              <a:rPr lang="en-US" sz="2800"/>
              <a:t>What can  limit the work of an NGO?</a:t>
            </a:r>
          </a:p>
        </p:txBody>
      </p:sp>
      <p:sp>
        <p:nvSpPr>
          <p:cNvPr id="43" name="Rectangle 4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5" name="Rectangle 4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371094" y="2718054"/>
            <a:ext cx="3438906" cy="3207258"/>
          </a:xfrm>
        </p:spPr>
        <p:txBody>
          <a:bodyPr anchor="t">
            <a:normAutofit/>
          </a:bodyPr>
          <a:lstStyle/>
          <a:p>
            <a:pPr>
              <a:buClr>
                <a:srgbClr val="C77559"/>
              </a:buClr>
            </a:pPr>
            <a:r>
              <a:rPr lang="en-US" sz="1700" b="1" dirty="0"/>
              <a:t>Public support</a:t>
            </a:r>
          </a:p>
          <a:p>
            <a:pPr>
              <a:buClr>
                <a:srgbClr val="C77559"/>
              </a:buClr>
            </a:pPr>
            <a:r>
              <a:rPr lang="en-US" sz="1700" b="1" dirty="0"/>
              <a:t>Funding</a:t>
            </a:r>
          </a:p>
          <a:p>
            <a:pPr>
              <a:buClr>
                <a:srgbClr val="C77559"/>
              </a:buClr>
            </a:pPr>
            <a:r>
              <a:rPr lang="en-US" sz="1700" b="1" dirty="0"/>
              <a:t>Staffing, volunteers and resources</a:t>
            </a:r>
          </a:p>
          <a:p>
            <a:pPr>
              <a:buClr>
                <a:srgbClr val="C77559"/>
              </a:buClr>
            </a:pPr>
            <a:r>
              <a:rPr lang="en-US" sz="1700" b="1" dirty="0"/>
              <a:t>Corruption</a:t>
            </a:r>
          </a:p>
          <a:p>
            <a:pPr>
              <a:buClr>
                <a:srgbClr val="C77559"/>
              </a:buClr>
            </a:pPr>
            <a:endParaRPr lang="en-US" sz="1700" dirty="0"/>
          </a:p>
        </p:txBody>
      </p:sp>
    </p:spTree>
    <p:extLst>
      <p:ext uri="{BB962C8B-B14F-4D97-AF65-F5344CB8AC3E}">
        <p14:creationId xmlns:p14="http://schemas.microsoft.com/office/powerpoint/2010/main" val="2718062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11480" y="987552"/>
            <a:ext cx="4485861" cy="1088136"/>
          </a:xfrm>
        </p:spPr>
        <p:txBody>
          <a:bodyPr anchor="b">
            <a:normAutofit/>
          </a:bodyPr>
          <a:lstStyle/>
          <a:p>
            <a:r>
              <a:rPr lang="en-US" sz="3400"/>
              <a:t>Share Uganda </a:t>
            </a:r>
          </a:p>
        </p:txBody>
      </p:sp>
      <p:sp>
        <p:nvSpPr>
          <p:cNvPr id="11" name="Rectangle 10">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411479" y="2688336"/>
            <a:ext cx="4498848" cy="3584448"/>
          </a:xfrm>
        </p:spPr>
        <p:txBody>
          <a:bodyPr anchor="t">
            <a:normAutofit/>
          </a:bodyPr>
          <a:lstStyle/>
          <a:p>
            <a:r>
              <a:rPr lang="en-GB" sz="1800" dirty="0"/>
              <a:t>A public health NGO, set up in 2008 by five students </a:t>
            </a:r>
          </a:p>
          <a:p>
            <a:r>
              <a:rPr lang="en-GB" sz="1800" dirty="0"/>
              <a:t>It is community based and led by leaders in </a:t>
            </a:r>
            <a:r>
              <a:rPr lang="en-GB" sz="1800" dirty="0" err="1"/>
              <a:t>Kabira</a:t>
            </a:r>
            <a:r>
              <a:rPr lang="en-GB" sz="1800" dirty="0"/>
              <a:t> village, Uganda</a:t>
            </a:r>
          </a:p>
          <a:p>
            <a:r>
              <a:rPr lang="en-GB" sz="1800" dirty="0"/>
              <a:t>Focuses on sustainable approaches to local health care challenges</a:t>
            </a:r>
          </a:p>
          <a:p>
            <a:r>
              <a:rPr lang="en-GB" sz="1800" dirty="0"/>
              <a:t>None of the UK staff is paid</a:t>
            </a:r>
          </a:p>
          <a:p>
            <a:r>
              <a:rPr lang="en-GB" sz="1800" dirty="0"/>
              <a:t>Entirely dependent on public donations</a:t>
            </a:r>
          </a:p>
          <a:p>
            <a:pPr marL="0" indent="0">
              <a:buNone/>
            </a:pPr>
            <a:r>
              <a:rPr lang="en-US" sz="1800" dirty="0">
                <a:hlinkClick r:id="rId3"/>
              </a:rPr>
              <a:t>https://open.spotify.com/episode/3ZCbrQWk0LidwjuYpMeVeY?si=EXR7xCJQTTG9PtuiVRZATw</a:t>
            </a:r>
            <a:r>
              <a:rPr lang="en-US" sz="1800" dirty="0"/>
              <a:t> </a:t>
            </a:r>
          </a:p>
          <a:p>
            <a:endParaRPr lang="en-US" sz="1800" dirty="0"/>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377" r="1" b="1"/>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151724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1099" y="1396289"/>
            <a:ext cx="4249006" cy="1325563"/>
          </a:xfrm>
        </p:spPr>
        <p:txBody>
          <a:bodyPr vert="horz" lIns="91440" tIns="45720" rIns="91440" bIns="45720" rtlCol="0">
            <a:normAutofit/>
          </a:bodyPr>
          <a:lstStyle/>
          <a:p>
            <a:r>
              <a:rPr lang="en-US"/>
              <a:t>Share Uganda</a:t>
            </a:r>
          </a:p>
        </p:txBody>
      </p:sp>
      <p:sp>
        <p:nvSpPr>
          <p:cNvPr id="7" name="Content Placeholder 6"/>
          <p:cNvSpPr>
            <a:spLocks noGrp="1"/>
          </p:cNvSpPr>
          <p:nvPr>
            <p:ph idx="1"/>
          </p:nvPr>
        </p:nvSpPr>
        <p:spPr>
          <a:xfrm>
            <a:off x="805544" y="2871982"/>
            <a:ext cx="4921488" cy="3528818"/>
          </a:xfrm>
        </p:spPr>
        <p:txBody>
          <a:bodyPr anchor="t">
            <a:normAutofit fontScale="92500" lnSpcReduction="10000"/>
          </a:bodyPr>
          <a:lstStyle/>
          <a:p>
            <a:endParaRPr lang="en-US" sz="1800" dirty="0"/>
          </a:p>
          <a:p>
            <a:pPr lvl="1"/>
            <a:r>
              <a:rPr lang="en-US" sz="1800" dirty="0"/>
              <a:t>Run regular fundraisers in Northern Ireland</a:t>
            </a:r>
          </a:p>
          <a:p>
            <a:pPr lvl="1"/>
            <a:r>
              <a:rPr lang="en-US" sz="1800" dirty="0"/>
              <a:t>Backed by student groups at Queens University Belfast and Nottingham University </a:t>
            </a:r>
          </a:p>
          <a:p>
            <a:pPr lvl="1"/>
            <a:r>
              <a:rPr lang="en-US" sz="1800" dirty="0"/>
              <a:t>Money raised goes into supporting projects that are led and inspired by local leaders</a:t>
            </a:r>
          </a:p>
          <a:p>
            <a:pPr lvl="1"/>
            <a:r>
              <a:rPr lang="en-US" sz="1800" dirty="0"/>
              <a:t>Money contributes towards education of local healthcare professionals, not paying staff in the UK</a:t>
            </a:r>
          </a:p>
          <a:p>
            <a:pPr lvl="1"/>
            <a:r>
              <a:rPr lang="en-US" sz="1800" dirty="0"/>
              <a:t>Core projects include</a:t>
            </a:r>
          </a:p>
          <a:p>
            <a:pPr lvl="2"/>
            <a:r>
              <a:rPr lang="en-US" sz="1800" dirty="0"/>
              <a:t>Opening a health center </a:t>
            </a:r>
          </a:p>
          <a:p>
            <a:pPr lvl="2"/>
            <a:r>
              <a:rPr lang="en-US" sz="1800" dirty="0"/>
              <a:t>Malaria prevention programmes</a:t>
            </a:r>
          </a:p>
          <a:p>
            <a:pPr lvl="2"/>
            <a:r>
              <a:rPr lang="en-US" sz="1800" dirty="0"/>
              <a:t>Tackling Covid-19</a:t>
            </a:r>
          </a:p>
          <a:p>
            <a:pPr lvl="1"/>
            <a:endParaRPr lang="en-US" sz="1500" dirty="0"/>
          </a:p>
        </p:txBody>
      </p:sp>
      <p:sp>
        <p:nvSpPr>
          <p:cNvPr id="137" name="Freeform: Shape 136">
            <a:extLst>
              <a:ext uri="{FF2B5EF4-FFF2-40B4-BE49-F238E27FC236}">
                <a16:creationId xmlns:a16="http://schemas.microsoft.com/office/drawing/2014/main" id="{A86541C6-61B1-4DAA-B57A-EAF3F24F04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33310" y="1"/>
            <a:ext cx="6488456" cy="3036711"/>
          </a:xfrm>
          <a:custGeom>
            <a:avLst/>
            <a:gdLst>
              <a:gd name="connsiteX0" fmla="*/ 0 w 6488456"/>
              <a:gd name="connsiteY0" fmla="*/ 0 h 3036711"/>
              <a:gd name="connsiteX1" fmla="*/ 6488456 w 6488456"/>
              <a:gd name="connsiteY1" fmla="*/ 0 h 3036711"/>
              <a:gd name="connsiteX2" fmla="*/ 6482686 w 6488456"/>
              <a:gd name="connsiteY2" fmla="*/ 114279 h 3036711"/>
              <a:gd name="connsiteX3" fmla="*/ 3244228 w 6488456"/>
              <a:gd name="connsiteY3" fmla="*/ 3036711 h 3036711"/>
              <a:gd name="connsiteX4" fmla="*/ 5771 w 6488456"/>
              <a:gd name="connsiteY4" fmla="*/ 114279 h 3036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8456" h="3036711">
                <a:moveTo>
                  <a:pt x="0" y="0"/>
                </a:moveTo>
                <a:lnTo>
                  <a:pt x="6488456" y="0"/>
                </a:lnTo>
                <a:lnTo>
                  <a:pt x="6482686" y="114279"/>
                </a:lnTo>
                <a:cubicBezTo>
                  <a:pt x="6315984" y="1755766"/>
                  <a:pt x="4929697" y="3036711"/>
                  <a:pt x="3244228" y="3036711"/>
                </a:cubicBezTo>
                <a:cubicBezTo>
                  <a:pt x="1558760" y="3036711"/>
                  <a:pt x="172473" y="1755766"/>
                  <a:pt x="5771" y="114279"/>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8" name="Picture 4" descr="https://scontent.fman3-1.fna.fbcdn.net/v/t1.0-9/121372853_3350693061675794_2239960308640127742_o.jpg?_nc_cat=101&amp;ccb=2&amp;_nc_sid=8bfeb9&amp;_nc_ohc=m6nmsh2ywZMAX-sJ8Wc&amp;_nc_ht=scontent.fman3-1.fna&amp;oh=ff9fcc92b237d9682b57a3cf97226ca1&amp;oe=5FCE9365"/>
          <p:cNvPicPr>
            <a:picLocks noChangeAspect="1" noChangeArrowheads="1"/>
          </p:cNvPicPr>
          <p:nvPr/>
        </p:nvPicPr>
        <p:blipFill rotWithShape="1">
          <a:blip r:embed="rId3">
            <a:extLst>
              <a:ext uri="{28A0092B-C50C-407E-A947-70E740481C1C}">
                <a14:useLocalDpi xmlns:a14="http://schemas.microsoft.com/office/drawing/2010/main" val="0"/>
              </a:ext>
            </a:extLst>
          </a:blip>
          <a:srcRect t="9481" b="7337"/>
          <a:stretch/>
        </p:blipFill>
        <p:spPr bwMode="auto">
          <a:xfrm>
            <a:off x="5142944" y="3"/>
            <a:ext cx="6069184" cy="2839783"/>
          </a:xfrm>
          <a:custGeom>
            <a:avLst/>
            <a:gdLst/>
            <a:ahLst/>
            <a:cxnLst/>
            <a:rect l="l" t="t" r="r" b="b"/>
            <a:pathLst>
              <a:path w="6069184" h="2839783">
                <a:moveTo>
                  <a:pt x="0" y="0"/>
                </a:moveTo>
                <a:lnTo>
                  <a:pt x="6069184" y="0"/>
                </a:lnTo>
                <a:lnTo>
                  <a:pt x="6063823" y="106160"/>
                </a:lnTo>
                <a:cubicBezTo>
                  <a:pt x="5907891" y="1641596"/>
                  <a:pt x="4611168" y="2839783"/>
                  <a:pt x="3034592" y="2839783"/>
                </a:cubicBezTo>
                <a:cubicBezTo>
                  <a:pt x="1458016" y="2839783"/>
                  <a:pt x="161292" y="1641596"/>
                  <a:pt x="5360" y="106160"/>
                </a:cubicBezTo>
                <a:close/>
              </a:path>
            </a:pathLst>
          </a:custGeom>
          <a:noFill/>
          <a:extLst>
            <a:ext uri="{909E8E84-426E-40DD-AFC4-6F175D3DCCD1}">
              <a14:hiddenFill xmlns:a14="http://schemas.microsoft.com/office/drawing/2010/main">
                <a:solidFill>
                  <a:srgbClr val="FFFFFF"/>
                </a:solidFill>
              </a14:hiddenFill>
            </a:ext>
          </a:extLst>
        </p:spPr>
      </p:pic>
      <p:sp>
        <p:nvSpPr>
          <p:cNvPr id="139" name="Freeform: Shape 138">
            <a:extLst>
              <a:ext uri="{FF2B5EF4-FFF2-40B4-BE49-F238E27FC236}">
                <a16:creationId xmlns:a16="http://schemas.microsoft.com/office/drawing/2014/main" id="{71750011-2006-46BB-AFDE-C6E4617523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93989" y="2900758"/>
            <a:ext cx="5198011" cy="3957242"/>
          </a:xfrm>
          <a:custGeom>
            <a:avLst/>
            <a:gdLst>
              <a:gd name="connsiteX0" fmla="*/ 1942747 w 5198011"/>
              <a:gd name="connsiteY0" fmla="*/ 0 h 3957242"/>
              <a:gd name="connsiteX1" fmla="*/ 5198011 w 5198011"/>
              <a:gd name="connsiteY1" fmla="*/ 3255264 h 3957242"/>
              <a:gd name="connsiteX2" fmla="*/ 5131876 w 5198011"/>
              <a:gd name="connsiteY2" fmla="*/ 3911314 h 3957242"/>
              <a:gd name="connsiteX3" fmla="*/ 5120066 w 5198011"/>
              <a:gd name="connsiteY3" fmla="*/ 3957242 h 3957242"/>
              <a:gd name="connsiteX4" fmla="*/ 0 w 5198011"/>
              <a:gd name="connsiteY4" fmla="*/ 3957242 h 3957242"/>
              <a:gd name="connsiteX5" fmla="*/ 0 w 5198011"/>
              <a:gd name="connsiteY5" fmla="*/ 647700 h 3957242"/>
              <a:gd name="connsiteX6" fmla="*/ 122698 w 5198011"/>
              <a:gd name="connsiteY6" fmla="*/ 555948 h 3957242"/>
              <a:gd name="connsiteX7" fmla="*/ 1942747 w 5198011"/>
              <a:gd name="connsiteY7" fmla="*/ 0 h 395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8011" h="3957242">
                <a:moveTo>
                  <a:pt x="1942747" y="0"/>
                </a:moveTo>
                <a:cubicBezTo>
                  <a:pt x="3740580" y="0"/>
                  <a:pt x="5198011" y="1457431"/>
                  <a:pt x="5198011" y="3255264"/>
                </a:cubicBezTo>
                <a:cubicBezTo>
                  <a:pt x="5198011" y="3479993"/>
                  <a:pt x="5175239" y="3699404"/>
                  <a:pt x="5131876" y="3911314"/>
                </a:cubicBezTo>
                <a:lnTo>
                  <a:pt x="5120066" y="3957242"/>
                </a:lnTo>
                <a:lnTo>
                  <a:pt x="0" y="3957242"/>
                </a:lnTo>
                <a:lnTo>
                  <a:pt x="0" y="647700"/>
                </a:lnTo>
                <a:lnTo>
                  <a:pt x="122698" y="555948"/>
                </a:lnTo>
                <a:cubicBezTo>
                  <a:pt x="642241" y="204951"/>
                  <a:pt x="1268560" y="0"/>
                  <a:pt x="1942747"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https://scontent.fman3-1.fna.fbcdn.net/v/t1.0-9/124625448_3429064180505348_2099567800102774119_n.jpg?_nc_cat=102&amp;ccb=2&amp;_nc_sid=730e14&amp;_nc_ohc=U6oaYdUGk3cAX88imnX&amp;_nc_ht=scontent.fman3-1.fna&amp;oh=d2b7129c83be4556786f97abc456fd56&amp;oe=5FD255E3"/>
          <p:cNvPicPr>
            <a:picLocks noChangeAspect="1" noChangeArrowheads="1"/>
          </p:cNvPicPr>
          <p:nvPr/>
        </p:nvPicPr>
        <p:blipFill rotWithShape="1">
          <a:blip r:embed="rId4">
            <a:extLst>
              <a:ext uri="{28A0092B-C50C-407E-A947-70E740481C1C}">
                <a14:useLocalDpi xmlns:a14="http://schemas.microsoft.com/office/drawing/2010/main" val="0"/>
              </a:ext>
            </a:extLst>
          </a:blip>
          <a:srcRect t="476" r="4" b="4"/>
          <a:stretch/>
        </p:blipFill>
        <p:spPr bwMode="auto">
          <a:xfrm>
            <a:off x="7190587" y="3124784"/>
            <a:ext cx="5001415" cy="3733214"/>
          </a:xfrm>
          <a:custGeom>
            <a:avLst/>
            <a:gdLst/>
            <a:ahLst/>
            <a:cxnLst/>
            <a:rect l="l" t="t" r="r" b="b"/>
            <a:pathLst>
              <a:path w="5001415" h="3733214">
                <a:moveTo>
                  <a:pt x="3044952" y="0"/>
                </a:moveTo>
                <a:cubicBezTo>
                  <a:pt x="3780687" y="0"/>
                  <a:pt x="4455477" y="260939"/>
                  <a:pt x="4981824" y="695319"/>
                </a:cubicBezTo>
                <a:lnTo>
                  <a:pt x="5001415" y="713124"/>
                </a:lnTo>
                <a:lnTo>
                  <a:pt x="5001415" y="3733214"/>
                </a:lnTo>
                <a:lnTo>
                  <a:pt x="81043" y="3733214"/>
                </a:lnTo>
                <a:lnTo>
                  <a:pt x="61862" y="3658617"/>
                </a:lnTo>
                <a:cubicBezTo>
                  <a:pt x="21301" y="3460397"/>
                  <a:pt x="0" y="3255162"/>
                  <a:pt x="0" y="3044952"/>
                </a:cubicBezTo>
                <a:cubicBezTo>
                  <a:pt x="0" y="1363271"/>
                  <a:pt x="1363271" y="0"/>
                  <a:pt x="3044952"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9033697"/>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930" y="629266"/>
            <a:ext cx="5121644" cy="1676603"/>
          </a:xfrm>
        </p:spPr>
        <p:txBody>
          <a:bodyPr>
            <a:normAutofit/>
          </a:bodyPr>
          <a:lstStyle/>
          <a:p>
            <a:r>
              <a:rPr lang="en-US" dirty="0"/>
              <a:t>Share Uganda</a:t>
            </a:r>
          </a:p>
        </p:txBody>
      </p:sp>
      <p:sp>
        <p:nvSpPr>
          <p:cNvPr id="3" name="Content Placeholder 2"/>
          <p:cNvSpPr>
            <a:spLocks noGrp="1"/>
          </p:cNvSpPr>
          <p:nvPr>
            <p:ph idx="1"/>
          </p:nvPr>
        </p:nvSpPr>
        <p:spPr>
          <a:xfrm>
            <a:off x="648931" y="2438400"/>
            <a:ext cx="5121642" cy="3785419"/>
          </a:xfrm>
        </p:spPr>
        <p:txBody>
          <a:bodyPr>
            <a:normAutofit fontScale="77500" lnSpcReduction="20000"/>
          </a:bodyPr>
          <a:lstStyle/>
          <a:p>
            <a:r>
              <a:rPr lang="en-US" sz="2000" dirty="0"/>
              <a:t>All NGOs face limitations </a:t>
            </a:r>
          </a:p>
          <a:p>
            <a:r>
              <a:rPr lang="en-US" sz="2000" dirty="0"/>
              <a:t>What do you think these could be?</a:t>
            </a:r>
          </a:p>
          <a:p>
            <a:endParaRPr lang="en-US" sz="2000" dirty="0"/>
          </a:p>
          <a:p>
            <a:pPr>
              <a:buFont typeface="Arial" charset="0"/>
              <a:buChar char="•"/>
            </a:pPr>
            <a:r>
              <a:rPr lang="en-US" sz="2000" b="1" u="sng" dirty="0"/>
              <a:t>Funding! </a:t>
            </a:r>
            <a:r>
              <a:rPr lang="en-US" sz="2000" dirty="0"/>
              <a:t>Share Uganda is entirely reliant on public donations. This requires a lot of work on behalf of the team and is dependent on peoples generosity </a:t>
            </a:r>
          </a:p>
          <a:p>
            <a:pPr>
              <a:buFont typeface="Arial" charset="0"/>
              <a:buChar char="•"/>
            </a:pPr>
            <a:r>
              <a:rPr lang="en-US" sz="2000" b="1" u="sng" dirty="0"/>
              <a:t>Staff! </a:t>
            </a:r>
            <a:r>
              <a:rPr lang="en-US" sz="2000" dirty="0"/>
              <a:t>Share Uganda has no paid staff in the UK, this means we can be fully transparent with our spending, and means all donations go directly to the projects and community that needs it. However, it means that our board of directors and UK team members have to juggle Share Uganda with their other personal work commitments</a:t>
            </a:r>
          </a:p>
          <a:p>
            <a:pPr>
              <a:buFont typeface="Arial" charset="0"/>
              <a:buChar char="•"/>
            </a:pPr>
            <a:r>
              <a:rPr lang="en-US" sz="2000" b="1" u="sng" dirty="0"/>
              <a:t>Awareness! </a:t>
            </a:r>
            <a:r>
              <a:rPr lang="en-US" sz="2000" dirty="0"/>
              <a:t>Share Uganda is a small charity. Only founded in 2008 by a group of 5 students, the growth and work we have achieved is impressive, but we are small and often unheard of. </a:t>
            </a:r>
          </a:p>
        </p:txBody>
      </p:sp>
      <p:sp>
        <p:nvSpPr>
          <p:cNvPr id="9" name="Rectangle 8">
            <a:extLst>
              <a:ext uri="{FF2B5EF4-FFF2-40B4-BE49-F238E27FC236}">
                <a16:creationId xmlns:a16="http://schemas.microsoft.com/office/drawing/2014/main" id="{293F5FFF-2AE2-424B-BE21-49AFFEF688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0612" y="2"/>
            <a:ext cx="6101388" cy="6857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https://uce23cf399b7ba4b00e1ab3794e6.previews.dropboxusercontent.com/p/thumb/AAijmKDORJGRywazlzvZbUYBcAIjFPMouL0Z2MGUy0iD7TUO6trE3fYWPj8LLx_69MtDgqxZtNDN4B76hcy6F7_vGOVHwhAkifTwQOK7Mu5rQc7TP7bTYzoguYR4MOYwWN05ogyq44r8p68WFIwECSeMuwrWF3vwg5Uku9K5fQWr-8fXNdGtfPxVCsgDqhM74ZhaD4KtaE3rtpQNIcdiHg2w1N74vtG0n7iP45Z-eHC39ZajzCQtC5hIoMRY_jwTErtJ0jqYEgX8borpZ1cu-YcZ31YQIGTOvdMOT7fdY-ivrwlHv7bCtH7qX2rNi9DngFhWR1KBEn5EQWTN8K7A4HurinWuxFYIzB0rV4KVN2vSqrKyRiByZpnSkWAJEowRdLk8mZ2TfNcgDsdHoSS5wozyisjdqhO4v7NXTstflSnofQ/p.jpeg?fv_content=true&amp;size_mode=5"/>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16785" r="16784" b="-1"/>
          <a:stretch/>
        </p:blipFill>
        <p:spPr bwMode="auto">
          <a:xfrm flipH="1">
            <a:off x="5797848" y="0"/>
            <a:ext cx="6394152"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660483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46085</TotalTime>
  <Words>1147</Words>
  <Application>Microsoft Macintosh PowerPoint</Application>
  <PresentationFormat>Widescreen</PresentationFormat>
  <Paragraphs>92</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 “You can't do everything,   but you can do something”  </vt:lpstr>
      <vt:lpstr>NGOs</vt:lpstr>
      <vt:lpstr>What are NGOs?</vt:lpstr>
      <vt:lpstr>What do NGOs do?</vt:lpstr>
      <vt:lpstr>Activities of NGOs</vt:lpstr>
      <vt:lpstr>What can  limit the work of an NGO?</vt:lpstr>
      <vt:lpstr>Share Uganda </vt:lpstr>
      <vt:lpstr>Share Uganda</vt:lpstr>
      <vt:lpstr>Share Uganda</vt:lpstr>
      <vt:lpstr>What can you do?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Patricia Allen</dc:creator>
  <cp:lastModifiedBy>Savannah Dodd</cp:lastModifiedBy>
  <cp:revision>24</cp:revision>
  <dcterms:created xsi:type="dcterms:W3CDTF">2020-10-11T14:51:10Z</dcterms:created>
  <dcterms:modified xsi:type="dcterms:W3CDTF">2021-02-28T17:58:21Z</dcterms:modified>
</cp:coreProperties>
</file>